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.jpeg" ContentType="image/jpeg"/>
  <Override PartName="/ppt/notesSlides/notesSlide5.xml" ContentType="application/vnd.openxmlformats-officedocument.presentationml.notesSlide+xml"/>
  <Override PartName="/ppt/media/image2.jpeg" ContentType="image/jpe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3.jpeg" ContentType="image/jpe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media/image4.jpeg" ContentType="image/jpeg"/>
  <Override PartName="/ppt/notesSlides/notesSlide46.xml" ContentType="application/vnd.openxmlformats-officedocument.presentationml.notesSlide+xml"/>
  <Override PartName="/ppt/media/image5.jpeg" ContentType="image/jpeg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</p:sldIdLst>
  <p:sldSz cx="16256000" cy="9144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22860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45720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68580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91440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ctr" defTabSz="54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CAD2E8"/>
          </a:solidFill>
        </a:fill>
      </a:tcStyle>
    </a:wholeTbl>
    <a:band2H>
      <a:tcTxStyle b="def" i="def"/>
      <a:tcStyle>
        <a:tcBdr/>
        <a:fill>
          <a:solidFill>
            <a:srgbClr val="E6EAF4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CAD6CB"/>
          </a:solidFill>
        </a:fill>
      </a:tcStyle>
    </a:wholeTbl>
    <a:band2H>
      <a:tcTxStyle b="def" i="def"/>
      <a:tcStyle>
        <a:tcBdr/>
        <a:fill>
          <a:solidFill>
            <a:srgbClr val="E6ECE7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3" name="Shape 9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</Relationships>
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/Relationships>
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</Relationships>
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</Relationships>
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</Relationships>
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</Relationships>
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</Relationships>
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</Relationships>
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63.xml"/><Relationship Id="rId2" Type="http://schemas.openxmlformats.org/officeDocument/2006/relationships/notesMaster" Target="../notesMasters/notesMaster1.xml"/></Relationships>
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64.xml"/><Relationship Id="rId2" Type="http://schemas.openxmlformats.org/officeDocument/2006/relationships/notesMaster" Target="../notesMasters/notesMaster1.xml"/></Relationships>
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65.xml"/><Relationship Id="rId2" Type="http://schemas.openxmlformats.org/officeDocument/2006/relationships/notesMaster" Target="../notesMasters/notesMaster1.xml"/></Relationships>
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66.xml"/><Relationship Id="rId2" Type="http://schemas.openxmlformats.org/officeDocument/2006/relationships/notesMaster" Target="../notesMasters/notesMaster1.xml"/></Relationships>
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67.xml"/><Relationship Id="rId2" Type="http://schemas.openxmlformats.org/officeDocument/2006/relationships/notesMaster" Target="../notesMasters/notesMaster1.xml"/></Relationships>
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68.xml"/><Relationship Id="rId2" Type="http://schemas.openxmlformats.org/officeDocument/2006/relationships/notesMaster" Target="../notesMasters/notesMaster1.xml"/></Relationships>
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69.xml"/><Relationship Id="rId2" Type="http://schemas.openxmlformats.org/officeDocument/2006/relationships/notesMaster" Target="../notesMasters/notesMaster1.xml"/></Relationships>
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71.xml"/><Relationship Id="rId2" Type="http://schemas.openxmlformats.org/officeDocument/2006/relationships/notesMaster" Target="../notesMasters/notesMaster1.xml"/></Relationships>
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72.xml"/><Relationship Id="rId2" Type="http://schemas.openxmlformats.org/officeDocument/2006/relationships/notesMaster" Target="../notesMasters/notesMaster1.xml"/></Relationships>
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73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74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6" name="Shape 10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Java dev, got interested in Java 8 lambda, reading about Optional and Future, stumbled upon Monad article</a:t>
            </a:r>
          </a:p>
          <a:p>
            <a:pPr/>
            <a:r>
              <a:t>-&gt; show Jacky</a:t>
            </a:r>
          </a:p>
          <a:p>
            <a:pPr/>
            <a:r>
              <a:t>-&gt; Decided to learn about FP, keep seeing this Monad guy everywhere, got interested in Category Theory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2" name="Shape 2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 lies about the type, it does not return a B</a:t>
            </a:r>
          </a:p>
          <a:p>
            <a:pPr>
              <a:defRPr b="1"/>
            </a:pPr>
            <a:r>
              <a:t>Not predictable, not reproducible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7" name="Shape 2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like with unit testing, push dependencies at the ends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2" name="Shape 2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 time to detail all benefits, quick review</a:t>
            </a:r>
          </a:p>
          <a:p>
            <a:pPr/>
            <a:r>
              <a:t>parallelisation -&gt; no race condition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6" name="Shape 2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Before we talk about monad we need to look at Functor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1" name="Shape 2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Functor is a high order function on types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6" name="Shape 2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Functor must do two things:</a:t>
            </a:r>
          </a:p>
          <a:p>
            <a:pPr/>
            <a:r>
              <a:t>“Lift” a Type A into another Type B</a:t>
            </a:r>
          </a:p>
          <a:p>
            <a:pPr/>
            <a:r>
              <a:t>Lift functions of A to Functions of B</a:t>
            </a:r>
          </a:p>
          <a:p>
            <a:pPr/>
            <a:r>
              <a:t>Spend time here, make sure you give examples e.g. “put int in a box”</a:t>
            </a:r>
          </a:p>
          <a:p>
            <a:pPr/>
            <a:r>
              <a:t>Can be in a class instead of </a:t>
            </a:r>
            <a:r>
              <a:rPr b="1"/>
              <a:t>static</a:t>
            </a:r>
            <a:r>
              <a:t> method</a:t>
            </a:r>
          </a:p>
          <a:p>
            <a:pPr>
              <a:defRPr b="1"/>
            </a:pPr>
            <a:r>
              <a:t>We replace the content of the box by the result of the function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1" name="Shape 2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HOF: takes a function and/or returns a function</a:t>
            </a:r>
          </a:p>
          <a:p>
            <a:pPr/>
            <a:r>
              <a:t>Hybrid approach with interface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2" name="Shape 3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Examples of monad</a:t>
            </a:r>
          </a:p>
          <a:p>
            <a:pPr/>
            <a:r>
              <a:t>Optional and Monad</a:t>
            </a:r>
          </a:p>
          <a:p>
            <a:pPr/>
            <a:r>
              <a:t>Only one implementation</a:t>
            </a:r>
          </a:p>
          <a:p>
            <a:pPr/>
            <a:r>
              <a:t>Structure is not changed -&gt; List size does not change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7" name="Shape 3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Structure is not changed! -&gt; map a list of 3 elements you still have 3 elements, similar with Optional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4" name="Shape 35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Mention Boromir, he is a bit upset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1" name="Shape 1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then suddenly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8" name="Shape 3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Park Functor in your head, we will use it later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3" name="Shape 3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problem with Monad is that it is usually described using example that are very different from each other</a:t>
            </a:r>
          </a:p>
          <a:p>
            <a:pPr/>
            <a:r>
              <a:t>This need not be the case</a:t>
            </a:r>
          </a:p>
          <a:p>
            <a:pPr/>
            <a:r>
              <a:t>We can understand what is the essence of a Monad</a:t>
            </a:r>
          </a:p>
          <a:p>
            <a:pPr/>
            <a:r>
              <a:t>Joke about example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1" name="Shape 3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Almost java code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2" name="Shape 3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could go wrong??</a:t>
            </a:r>
          </a:p>
          <a:p>
            <a:pPr/>
            <a:r>
              <a:t>Exception, etc…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4" name="Shape 4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could go wrong??</a:t>
            </a:r>
          </a:p>
          <a:p>
            <a:pPr/>
            <a:r>
              <a:t>Exception, etc…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5" name="Shape 4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Partial function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1" name="Shape 4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 beautiful piece of code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6" name="Shape 4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Honest java programmer</a:t>
            </a:r>
          </a:p>
          <a:p>
            <a:pPr/>
            <a:r>
              <a:t>Greedy Functional programmer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1" name="Shape 53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Key problem here, how do we compose embellished types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58" name="Shape 5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Kleisli arrow, bind operator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6" name="Shape 1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Had an epiphany 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90" name="Shape 5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ask Audience, “what does a functor have?”</a:t>
            </a:r>
          </a:p>
          <a:p>
            <a:pPr/>
            <a:r>
              <a:t>show it’s same container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38" name="Shape 6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found the fish,</a:t>
            </a:r>
          </a:p>
          <a:p>
            <a:pPr/>
            <a:r>
              <a:t>this is the definition of  monad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8" name="Shape 6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another definition of monad</a:t>
            </a:r>
          </a:p>
          <a:p>
            <a:pPr/>
            <a:r>
              <a:t>Can be functor with flatten, or just flatmap</a:t>
            </a:r>
          </a:p>
          <a:p>
            <a:pPr/>
            <a:r>
              <a:t>of course flatmap implies functor flatmap ()</a:t>
            </a:r>
          </a:p>
          <a:p>
            <a:pPr/>
          </a:p>
          <a:p>
            <a:pPr/>
            <a:r>
              <a:t>We can combine embellished function with flatmap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03" name="Shape 7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Could be written with flatmap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09" name="Shape 7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Infixed notation</a:t>
            </a:r>
          </a:p>
          <a:p>
            <a:pPr/>
            <a:r>
              <a:t>In java &gt;=&gt; = flatmap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20" name="Shape 7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All side effects can be translated into a pure function with a  monad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25" name="Shape 7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All monads, all have a flat map of sort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36" name="Shape 73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you want to chain operation that don’t fail -&gt; map</a:t>
            </a:r>
          </a:p>
          <a:p>
            <a:pPr/>
            <a:r>
              <a:t>operation that may fail (with Optional) -&gt; use flatmap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7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42" name="Shape 7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Haskell is the best imperative language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hape 7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62" name="Shape 7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re-iterate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1" name="Shape 1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Now I’m trying to convince you that Monad is a simple and useful concept, without having to through the maths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06" name="Shape 80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Actual implementation in Java</a:t>
            </a:r>
          </a:p>
          <a:p>
            <a:pPr/>
            <a:r>
              <a:t>Hacking empty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hape 81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11" name="Shape 8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Show laziness, mapper not called if empty</a:t>
            </a:r>
          </a:p>
          <a:p>
            <a:pPr/>
          </a:p>
          <a:p>
            <a:pPr/>
            <a:r>
              <a:t>-&gt; FP programers are also hypocrite 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hape 8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16" name="Shape 8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Actual implementation in Java</a:t>
            </a:r>
          </a:p>
          <a:p>
            <a:pPr/>
            <a:r>
              <a:t>Hacking empty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21" name="Shape 8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Hybrid approach with interface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Shape 8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26" name="Shape 8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Pattern Matching with Brian Goetz @BrianGoetz</a:t>
            </a:r>
          </a:p>
          <a:p>
            <a:pPr/>
            <a:r>
              <a:t>JVM Language Summit 2017</a:t>
            </a:r>
          </a:p>
          <a:p>
            <a:pPr/>
            <a:r>
              <a:t>Pattern match: applicativity test + destructuring bind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8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34" name="Shape 8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0578" indent="-220578">
              <a:buSzPct val="100000"/>
              <a:buChar char="-"/>
            </a:pPr>
            <a:r>
              <a:t>Throughout history …</a:t>
            </a:r>
          </a:p>
          <a:p>
            <a:pPr marL="220578" indent="-220578">
              <a:buSzPct val="100000"/>
              <a:buChar char="-"/>
            </a:pPr>
            <a:r>
              <a:t>Mother of all theories, very abstract</a:t>
            </a:r>
          </a:p>
          <a:p>
            <a:pPr marL="220578" indent="-220578">
              <a:buSzPct val="100000"/>
              <a:buChar char="-"/>
            </a:pPr>
            <a:r>
              <a:t>Functional Programming takes a lot of concept from Category Theory</a:t>
            </a:r>
          </a:p>
          <a:p>
            <a:pPr marL="220578" indent="-220578">
              <a:buSzPct val="100000"/>
              <a:buChar char="-"/>
            </a:pPr>
            <a:r>
              <a:t>Elements of this talk like Functors and Mondas are formally defined in Category Theory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44" name="Shape 8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“Category Theory” -&gt; Most complex concept, smallest slide</a:t>
            </a:r>
          </a:p>
          <a:p>
            <a:pPr marL="220578" indent="-220578">
              <a:buSzPct val="100000"/>
              <a:buChar char="-"/>
            </a:pPr>
            <a:r>
              <a:t>Mother of all theories, very abstract</a:t>
            </a:r>
          </a:p>
          <a:p>
            <a:pPr marL="220578" indent="-220578">
              <a:buSzPct val="100000"/>
              <a:buChar char="-"/>
            </a:pPr>
            <a:r>
              <a:t>Functional Programming takes a lot of concept from Category Theory</a:t>
            </a:r>
          </a:p>
          <a:p>
            <a:pPr marL="220578" indent="-220578">
              <a:buSzPct val="100000"/>
              <a:buChar char="-"/>
            </a:pPr>
            <a:r>
              <a:t>Elements of this talk like Functors and Mondas are formally defined in Category Theory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Shape 8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60" name="Shape 8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Pattern Matching with Brian Goetz @BrianGoetz</a:t>
            </a:r>
          </a:p>
          <a:p>
            <a:pPr/>
            <a:r>
              <a:t>JVM Language Summit 2017</a:t>
            </a:r>
          </a:p>
          <a:p>
            <a:pPr/>
            <a:r>
              <a:t>Talk about alternative of map using java polymorphism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65" name="Shape 8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is pattern matching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Shape 8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00" name="Shape 9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mention that any ADT is a functor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Famous ancient mathematician,</a:t>
            </a:r>
          </a:p>
          <a:p>
            <a:pPr/>
            <a:r>
              <a:t>Even though I have a lot of respect for his work,</a:t>
            </a:r>
          </a:p>
          <a:p>
            <a:pPr/>
            <a:r>
              <a:t>I have to disagree with Boromir -&gt; Goal is to make you understand the main idea, without scaring you away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9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60" name="Shape 9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Functor is a container, map will unpack, modify, repack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2" name="Shape 1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“Making a comeback”, mention Reactive programming -&gt; perhaps has always been here, we just forgot about it</a:t>
            </a:r>
          </a:p>
          <a:p>
            <a:pPr/>
            <a:r>
              <a:t>Lisp 1958</a:t>
            </a:r>
          </a:p>
          <a:p>
            <a:pPr/>
            <a:r>
              <a:t>Java 8 March 2014</a:t>
            </a:r>
          </a:p>
          <a:p>
            <a:pPr/>
            <a:r>
              <a:t>Talks at Scala Exchange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3" name="Shape 1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There is actually a mathematical result that proves this equivalence in Category Theory</a:t>
            </a:r>
          </a:p>
          <a:p>
            <a:pPr/>
          </a:p>
          <a:p>
            <a:pPr/>
            <a:r>
              <a:t>Currying enables lazy evaluation -&gt; a bit like Java 8 Stream but better</a:t>
            </a:r>
          </a:p>
          <a:p>
            <a:pPr/>
            <a:r>
              <a:t>For (x,y) -&gt; x + y not really useful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2" name="Shape 2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FP is a way of life, philosophy about writing code</a:t>
            </a:r>
          </a:p>
          <a:p>
            <a:pPr/>
            <a:r>
              <a:t>1Chapter 1 of “Functional Programming”, Paul Chiusano &amp; Runar Bjarnason </a:t>
            </a:r>
          </a:p>
          <a:p>
            <a:pPr>
              <a:defRPr b="1"/>
            </a:pPr>
            <a:r>
              <a:t>mention immutability</a:t>
            </a:r>
          </a:p>
          <a:p>
            <a:pPr/>
            <a:r>
              <a:t>Talking about exception -&gt;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7" name="Shape 2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obviously it’s .Net, would never happen in Java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RB_DEVOXX_LOGO_BLK no head.png" descr="RB_DEVOXX_LOGO_BLK no hea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3307218" y="1661318"/>
            <a:ext cx="4356101" cy="117633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Devoxx_Design for Slides.png" descr="Devoxx_Design for Slid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51962" y="4859337"/>
            <a:ext cx="6773863" cy="3582988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Rectangle"/>
          <p:cNvSpPr/>
          <p:nvPr/>
        </p:nvSpPr>
        <p:spPr>
          <a:xfrm>
            <a:off x="-1" y="8558212"/>
            <a:ext cx="16307634" cy="622272"/>
          </a:xfrm>
          <a:prstGeom prst="rect">
            <a:avLst/>
          </a:prstGeom>
          <a:solidFill>
            <a:srgbClr val="EF8E2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7" name="#YourSessionHashtag"/>
          <p:cNvSpPr txBox="1"/>
          <p:nvPr/>
        </p:nvSpPr>
        <p:spPr>
          <a:xfrm>
            <a:off x="219074" y="8682601"/>
            <a:ext cx="5892802" cy="25922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80808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 defTabSz="457200">
              <a:defRPr b="0" sz="18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>
              <a:defRPr b="1">
                <a:solidFill>
                  <a:srgbClr val="000000"/>
                </a:solidFill>
              </a:defRPr>
            </a:pPr>
            <a:r>
              <a:rPr b="0">
                <a:solidFill>
                  <a:schemeClr val="accent3">
                    <a:lumOff val="44000"/>
                  </a:schemeClr>
                </a:solidFill>
              </a:rPr>
              <a:t>#YourSessionHashtag</a:t>
            </a:r>
          </a:p>
        </p:txBody>
      </p:sp>
      <p:sp>
        <p:nvSpPr>
          <p:cNvPr id="38" name="@YourTwitterHandle"/>
          <p:cNvSpPr txBox="1"/>
          <p:nvPr/>
        </p:nvSpPr>
        <p:spPr>
          <a:xfrm>
            <a:off x="9064625" y="8682601"/>
            <a:ext cx="7099300" cy="25922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80808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 defTabSz="457200">
              <a:defRPr b="0" sz="18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>
              <a:defRPr b="1">
                <a:solidFill>
                  <a:srgbClr val="000000"/>
                </a:solidFill>
              </a:defRPr>
            </a:pPr>
            <a:r>
              <a:rPr b="0">
                <a:solidFill>
                  <a:schemeClr val="accent3">
                    <a:lumOff val="44000"/>
                  </a:schemeClr>
                </a:solidFill>
              </a:rPr>
              <a:t>@YourTwitterHandle</a:t>
            </a:r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RB_DEVOXX_LOGO_BLK no head.png" descr="RB_DEVOXX_LOGO_BLK no hea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3307218" y="1661318"/>
            <a:ext cx="4356101" cy="1176339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Devoxx_Design for Slides.png" descr="Devoxx_Design for Slid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51962" y="4859337"/>
            <a:ext cx="6773863" cy="3582988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Rectangle"/>
          <p:cNvSpPr/>
          <p:nvPr/>
        </p:nvSpPr>
        <p:spPr>
          <a:xfrm>
            <a:off x="-1" y="8558212"/>
            <a:ext cx="16307634" cy="622272"/>
          </a:xfrm>
          <a:prstGeom prst="rect">
            <a:avLst/>
          </a:prstGeom>
          <a:solidFill>
            <a:srgbClr val="EF8E2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9" name="#YourSessionHashtag"/>
          <p:cNvSpPr txBox="1"/>
          <p:nvPr/>
        </p:nvSpPr>
        <p:spPr>
          <a:xfrm>
            <a:off x="219074" y="8682601"/>
            <a:ext cx="5892802" cy="25922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80808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 defTabSz="457200">
              <a:defRPr b="0" sz="18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>
              <a:defRPr b="1">
                <a:solidFill>
                  <a:srgbClr val="000000"/>
                </a:solidFill>
              </a:defRPr>
            </a:pPr>
            <a:r>
              <a:rPr b="0">
                <a:solidFill>
                  <a:schemeClr val="accent3">
                    <a:lumOff val="44000"/>
                  </a:schemeClr>
                </a:solidFill>
              </a:rPr>
              <a:t>#YourSessionHashtag</a:t>
            </a:r>
          </a:p>
        </p:txBody>
      </p:sp>
      <p:sp>
        <p:nvSpPr>
          <p:cNvPr id="50" name="@YourTwitterHandle"/>
          <p:cNvSpPr txBox="1"/>
          <p:nvPr/>
        </p:nvSpPr>
        <p:spPr>
          <a:xfrm>
            <a:off x="9064625" y="8682601"/>
            <a:ext cx="7099300" cy="25922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80808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 defTabSz="457200">
              <a:defRPr b="0" sz="18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>
              <a:defRPr b="1">
                <a:solidFill>
                  <a:srgbClr val="000000"/>
                </a:solidFill>
              </a:defRPr>
            </a:pPr>
            <a:r>
              <a:rPr b="0">
                <a:solidFill>
                  <a:schemeClr val="accent3">
                    <a:lumOff val="44000"/>
                  </a:schemeClr>
                </a:solidFill>
              </a:rPr>
              <a:t>@YourTwitterHandle</a:t>
            </a:r>
          </a:p>
        </p:txBody>
      </p:sp>
      <p:sp>
        <p:nvSpPr>
          <p:cNvPr id="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"/>
          <p:cNvSpPr/>
          <p:nvPr/>
        </p:nvSpPr>
        <p:spPr>
          <a:xfrm>
            <a:off x="0" y="-14288"/>
            <a:ext cx="13457238" cy="1417573"/>
          </a:xfrm>
          <a:prstGeom prst="rect">
            <a:avLst/>
          </a:prstGeom>
          <a:solidFill>
            <a:srgbClr val="5C87A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9" name="Rectangle"/>
          <p:cNvSpPr/>
          <p:nvPr/>
        </p:nvSpPr>
        <p:spPr>
          <a:xfrm>
            <a:off x="-1" y="8558212"/>
            <a:ext cx="16307634" cy="622272"/>
          </a:xfrm>
          <a:prstGeom prst="rect">
            <a:avLst/>
          </a:prstGeom>
          <a:solidFill>
            <a:srgbClr val="EF8E2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0" name="@cesarTronLozai"/>
          <p:cNvSpPr txBox="1"/>
          <p:nvPr/>
        </p:nvSpPr>
        <p:spPr>
          <a:xfrm>
            <a:off x="9064625" y="8682601"/>
            <a:ext cx="7099300" cy="25922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80808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 defTabSz="457200">
              <a:defRPr b="0" sz="18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>
              <a:defRPr b="1">
                <a:solidFill>
                  <a:srgbClr val="000000"/>
                </a:solidFill>
              </a:defRPr>
            </a:pPr>
            <a:r>
              <a:rPr b="0">
                <a:solidFill>
                  <a:schemeClr val="accent3">
                    <a:lumOff val="44000"/>
                  </a:schemeClr>
                </a:solidFill>
              </a:rPr>
              <a:t>@cesarTronLozai</a:t>
            </a:r>
          </a:p>
        </p:txBody>
      </p:sp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RB_DEVOXX_LOGO_BLK no head.png" descr="RB_DEVOXX_LOGO_BLK no hea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3307218" y="1661318"/>
            <a:ext cx="4356101" cy="1176339"/>
          </a:xfrm>
          <a:prstGeom prst="rect">
            <a:avLst/>
          </a:prstGeom>
          <a:ln w="12700">
            <a:miter lim="400000"/>
          </a:ln>
        </p:spPr>
      </p:pic>
      <p:pic>
        <p:nvPicPr>
          <p:cNvPr id="69" name="Devoxx_Design for Slides.png" descr="Devoxx_Design for Slid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51962" y="4859337"/>
            <a:ext cx="6773863" cy="3582988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Rectangle"/>
          <p:cNvSpPr/>
          <p:nvPr/>
        </p:nvSpPr>
        <p:spPr>
          <a:xfrm>
            <a:off x="-1" y="8558212"/>
            <a:ext cx="16307634" cy="622272"/>
          </a:xfrm>
          <a:prstGeom prst="rect">
            <a:avLst/>
          </a:prstGeom>
          <a:solidFill>
            <a:srgbClr val="EF8E2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1" name="#YourSessionHashtag"/>
          <p:cNvSpPr txBox="1"/>
          <p:nvPr/>
        </p:nvSpPr>
        <p:spPr>
          <a:xfrm>
            <a:off x="219074" y="8682601"/>
            <a:ext cx="5892802" cy="25922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80808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 defTabSz="457200">
              <a:defRPr b="0" sz="18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>
              <a:defRPr b="1">
                <a:solidFill>
                  <a:srgbClr val="000000"/>
                </a:solidFill>
              </a:defRPr>
            </a:pPr>
            <a:r>
              <a:rPr b="0">
                <a:solidFill>
                  <a:schemeClr val="accent3">
                    <a:lumOff val="44000"/>
                  </a:schemeClr>
                </a:solidFill>
              </a:rPr>
              <a:t>#YourSessionHashtag</a:t>
            </a:r>
          </a:p>
        </p:txBody>
      </p:sp>
      <p:sp>
        <p:nvSpPr>
          <p:cNvPr id="72" name="@YourTwitterHandle"/>
          <p:cNvSpPr txBox="1"/>
          <p:nvPr/>
        </p:nvSpPr>
        <p:spPr>
          <a:xfrm>
            <a:off x="9064625" y="8682601"/>
            <a:ext cx="7099300" cy="25922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80808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 defTabSz="457200">
              <a:defRPr b="0" sz="18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>
              <a:defRPr b="1">
                <a:solidFill>
                  <a:srgbClr val="000000"/>
                </a:solidFill>
              </a:defRPr>
            </a:pPr>
            <a:r>
              <a:rPr b="0">
                <a:solidFill>
                  <a:schemeClr val="accent3">
                    <a:lumOff val="44000"/>
                  </a:schemeClr>
                </a:solidFill>
              </a:rPr>
              <a:t>@YourTwitterHandle</a:t>
            </a:r>
          </a:p>
        </p:txBody>
      </p:sp>
      <p:sp>
        <p:nvSpPr>
          <p:cNvPr id="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"/>
          <p:cNvSpPr/>
          <p:nvPr/>
        </p:nvSpPr>
        <p:spPr>
          <a:xfrm>
            <a:off x="0" y="-14288"/>
            <a:ext cx="13457238" cy="1417573"/>
          </a:xfrm>
          <a:prstGeom prst="rect">
            <a:avLst/>
          </a:prstGeom>
          <a:solidFill>
            <a:srgbClr val="5C87A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81" name="RB_DEVOXX_LOGO_BLK no head.png" descr="RB_DEVOXX_LOGO_BLK no hea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3307218" y="1661318"/>
            <a:ext cx="4356101" cy="117633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Devoxx_Design for Slides.png" descr="Devoxx_Design for Slid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51962" y="4859337"/>
            <a:ext cx="6773863" cy="3582988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Rectangle"/>
          <p:cNvSpPr/>
          <p:nvPr/>
        </p:nvSpPr>
        <p:spPr>
          <a:xfrm>
            <a:off x="-1" y="8558212"/>
            <a:ext cx="16307634" cy="622272"/>
          </a:xfrm>
          <a:prstGeom prst="rect">
            <a:avLst/>
          </a:prstGeom>
          <a:solidFill>
            <a:srgbClr val="EF8E2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4" name="#YourSessionHashtag"/>
          <p:cNvSpPr txBox="1"/>
          <p:nvPr/>
        </p:nvSpPr>
        <p:spPr>
          <a:xfrm>
            <a:off x="219074" y="8682601"/>
            <a:ext cx="5892802" cy="25922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80808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 defTabSz="457200">
              <a:defRPr b="0" sz="18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>
              <a:defRPr b="1">
                <a:solidFill>
                  <a:srgbClr val="000000"/>
                </a:solidFill>
              </a:defRPr>
            </a:pPr>
            <a:r>
              <a:rPr b="0">
                <a:solidFill>
                  <a:schemeClr val="accent3">
                    <a:lumOff val="44000"/>
                  </a:schemeClr>
                </a:solidFill>
              </a:rPr>
              <a:t>#YourSessionHashtag</a:t>
            </a:r>
          </a:p>
        </p:txBody>
      </p:sp>
      <p:sp>
        <p:nvSpPr>
          <p:cNvPr id="85" name="@YourTwitterHandle"/>
          <p:cNvSpPr txBox="1"/>
          <p:nvPr/>
        </p:nvSpPr>
        <p:spPr>
          <a:xfrm>
            <a:off x="9064625" y="8682601"/>
            <a:ext cx="7099300" cy="25922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80808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 defTabSz="457200">
              <a:defRPr b="0" sz="18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>
              <a:defRPr b="1">
                <a:solidFill>
                  <a:srgbClr val="000000"/>
                </a:solidFill>
              </a:defRPr>
            </a:pPr>
            <a:r>
              <a:rPr b="0">
                <a:solidFill>
                  <a:schemeClr val="accent3">
                    <a:lumOff val="44000"/>
                  </a:schemeClr>
                </a:solidFill>
              </a:rPr>
              <a:t>@YourTwitterHandle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B5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-1" y="8558212"/>
            <a:ext cx="16307634" cy="622272"/>
          </a:xfrm>
          <a:prstGeom prst="rect">
            <a:avLst/>
          </a:prstGeom>
          <a:solidFill>
            <a:srgbClr val="EF8E2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" name="@cesarTronLozai"/>
          <p:cNvSpPr txBox="1"/>
          <p:nvPr/>
        </p:nvSpPr>
        <p:spPr>
          <a:xfrm>
            <a:off x="9064625" y="8682601"/>
            <a:ext cx="7099300" cy="25922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80808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 defTabSz="457200">
              <a:defRPr b="0" sz="18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>
              <a:defRPr b="1">
                <a:solidFill>
                  <a:srgbClr val="000000"/>
                </a:solidFill>
              </a:defRPr>
            </a:pPr>
            <a:r>
              <a:rPr b="0">
                <a:solidFill>
                  <a:schemeClr val="accent3">
                    <a:lumOff val="44000"/>
                  </a:schemeClr>
                </a:solidFill>
              </a:rPr>
              <a:t>@cesarTronLozai</a:t>
            </a:r>
          </a:p>
        </p:txBody>
      </p:sp>
      <p:sp>
        <p:nvSpPr>
          <p:cNvPr id="4" name="Title Text"/>
          <p:cNvSpPr txBox="1"/>
          <p:nvPr>
            <p:ph type="title"/>
          </p:nvPr>
        </p:nvSpPr>
        <p:spPr>
          <a:xfrm>
            <a:off x="812800" y="122766"/>
            <a:ext cx="14630400" cy="2010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5" name="Body Level One…"/>
          <p:cNvSpPr txBox="1"/>
          <p:nvPr>
            <p:ph type="body" idx="1"/>
          </p:nvPr>
        </p:nvSpPr>
        <p:spPr>
          <a:xfrm>
            <a:off x="812800" y="2133600"/>
            <a:ext cx="14630400" cy="70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11650133" y="8231716"/>
            <a:ext cx="3793067" cy="48683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b="0" sz="1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 xmlns:p14="http://schemas.microsoft.com/office/powerpoint/2010/main" spd="med" advClick="1"/>
  <p:txStyles>
    <p:titleStyle>
      <a:lvl1pPr marL="0" marR="0" indent="0" algn="l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5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5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5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5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5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5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5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5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5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5461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231F21"/>
          </a:solidFill>
          <a:uFillTx/>
          <a:latin typeface="Arial"/>
          <a:ea typeface="Arial"/>
          <a:cs typeface="Arial"/>
          <a:sym typeface="Arial"/>
        </a:defRPr>
      </a:lvl1pPr>
      <a:lvl2pPr marL="342900" marR="0" indent="114300" algn="l" defTabSz="5461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231F21"/>
          </a:solidFill>
          <a:uFillTx/>
          <a:latin typeface="Arial"/>
          <a:ea typeface="Arial"/>
          <a:cs typeface="Arial"/>
          <a:sym typeface="Arial"/>
        </a:defRPr>
      </a:lvl2pPr>
      <a:lvl3pPr marL="342900" marR="0" indent="571500" algn="l" defTabSz="5461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231F21"/>
          </a:solidFill>
          <a:uFillTx/>
          <a:latin typeface="Arial"/>
          <a:ea typeface="Arial"/>
          <a:cs typeface="Arial"/>
          <a:sym typeface="Arial"/>
        </a:defRPr>
      </a:lvl3pPr>
      <a:lvl4pPr marL="342900" marR="0" indent="1028700" algn="l" defTabSz="5461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231F21"/>
          </a:solidFill>
          <a:uFillTx/>
          <a:latin typeface="Arial"/>
          <a:ea typeface="Arial"/>
          <a:cs typeface="Arial"/>
          <a:sym typeface="Arial"/>
        </a:defRPr>
      </a:lvl4pPr>
      <a:lvl5pPr marL="342900" marR="0" indent="1485900" algn="l" defTabSz="5461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231F21"/>
          </a:solidFill>
          <a:uFillTx/>
          <a:latin typeface="Arial"/>
          <a:ea typeface="Arial"/>
          <a:cs typeface="Arial"/>
          <a:sym typeface="Arial"/>
        </a:defRPr>
      </a:lvl5pPr>
      <a:lvl6pPr marL="342900" marR="0" indent="1943100" algn="l" defTabSz="5461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231F21"/>
          </a:solidFill>
          <a:uFillTx/>
          <a:latin typeface="Arial"/>
          <a:ea typeface="Arial"/>
          <a:cs typeface="Arial"/>
          <a:sym typeface="Arial"/>
        </a:defRPr>
      </a:lvl6pPr>
      <a:lvl7pPr marL="342900" marR="0" indent="2400300" algn="l" defTabSz="5461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231F21"/>
          </a:solidFill>
          <a:uFillTx/>
          <a:latin typeface="Arial"/>
          <a:ea typeface="Arial"/>
          <a:cs typeface="Arial"/>
          <a:sym typeface="Arial"/>
        </a:defRPr>
      </a:lvl7pPr>
      <a:lvl8pPr marL="342900" marR="0" indent="2857500" algn="l" defTabSz="5461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231F21"/>
          </a:solidFill>
          <a:uFillTx/>
          <a:latin typeface="Arial"/>
          <a:ea typeface="Arial"/>
          <a:cs typeface="Arial"/>
          <a:sym typeface="Arial"/>
        </a:defRPr>
      </a:lvl8pPr>
      <a:lvl9pPr marL="342900" marR="0" indent="3314700" algn="l" defTabSz="54610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231F21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0" algn="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0" algn="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0" algn="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0" algn="r" defTabSz="546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hyperlink" Target="https://www.etsy.com/listing/67381017/orange-fish-in-emerald-sea-art-print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tif"/><Relationship Id="rId4" Type="http://schemas.openxmlformats.org/officeDocument/2006/relationships/image" Target="../media/image6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hyperlink" Target="https://www.etsy.com/listing/67381017/orange-fish-in-emerald-sea-art-print" TargetMode="Externa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bartoszmilewski.com/2016/11/21/monads-programmers-definition/" TargetMode="Externa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tif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tif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tif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.tif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.tif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Relationship Id="rId3" Type="http://schemas.openxmlformats.org/officeDocument/2006/relationships/image" Target="../media/image11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e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youtube.com/watch?v=I8LbkfSSR58&amp;list=PLbgaMIhjbmEnaH_LTkxLI7FMa2HsnawM_" TargetMode="External"/><Relationship Id="rId3" Type="http://schemas.openxmlformats.org/officeDocument/2006/relationships/hyperlink" Target="http://www.apple.com" TargetMode="External"/><Relationship Id="rId4" Type="http://schemas.openxmlformats.org/officeDocument/2006/relationships/hyperlink" Target="https://www.youtube.com/watch?v=n3_8YcYKScw" TargetMode="External"/><Relationship Id="rId5" Type="http://schemas.openxmlformats.org/officeDocument/2006/relationships/hyperlink" Target="https://youtu.be/A7kvKdxzAkw" TargetMode="Externa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twitter.com/GeorgianaElenaL" TargetMode="Externa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"/><Relationship Id="rId3" Type="http://schemas.openxmlformats.org/officeDocument/2006/relationships/image" Target="../media/image11.tif"/><Relationship Id="rId4" Type="http://schemas.openxmlformats.org/officeDocument/2006/relationships/image" Target="../media/image10.tif"/><Relationship Id="rId5" Type="http://schemas.openxmlformats.org/officeDocument/2006/relationships/image" Target="../media/image13.tif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.jpe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e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youtube.com/watch?v=3bkb6U5jJbs&amp;index=57&amp;list=PLRsbF2sD7JVq8QYW0vlbOS2JuXUWaWMnT" TargetMode="External"/><Relationship Id="rId3" Type="http://schemas.openxmlformats.org/officeDocument/2006/relationships/hyperlink" Target="https://www.youtube.com/watch?v=lZG74WbnhoE&amp;index=27&amp;list=PLRsbF2sD7JVq8QYW0vlbOS2JuXUWaWMnT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What the ƒ is a Monad?"/>
          <p:cNvSpPr txBox="1"/>
          <p:nvPr>
            <p:ph type="ctrTitle" idx="4294967295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What the ƒ is a Monad?</a:t>
            </a:r>
          </a:p>
        </p:txBody>
      </p:sp>
      <p:pic>
        <p:nvPicPr>
          <p:cNvPr id="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0249" y="2174926"/>
            <a:ext cx="7507135" cy="5433289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artist: Heni Sandoval"/>
          <p:cNvSpPr txBox="1"/>
          <p:nvPr/>
        </p:nvSpPr>
        <p:spPr>
          <a:xfrm>
            <a:off x="9772574" y="7323950"/>
            <a:ext cx="2135486" cy="323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solidFill>
                  <a:schemeClr val="accent3">
                    <a:lumOff val="44000"/>
                  </a:schemeClr>
                </a:solidFill>
              </a:defRPr>
            </a:pPr>
            <a:r>
              <a:t>artist: </a:t>
            </a:r>
            <a:r>
              <a:rPr u="sng"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Heni Sandoval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Notations - Function Types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Notations - Function Types</a:t>
            </a:r>
          </a:p>
        </p:txBody>
      </p:sp>
      <p:sp>
        <p:nvSpPr>
          <p:cNvPr id="138" name="parseInt :: int -&gt; String…"/>
          <p:cNvSpPr txBox="1"/>
          <p:nvPr/>
        </p:nvSpPr>
        <p:spPr>
          <a:xfrm>
            <a:off x="6933896" y="1867693"/>
            <a:ext cx="7599467" cy="2010834"/>
          </a:xfrm>
          <a:prstGeom prst="rect">
            <a:avLst/>
          </a:prstGeom>
          <a:solidFill>
            <a:schemeClr val="accent3">
              <a:lumOff val="44000"/>
              <a:alpha val="749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algn="l" defTabSz="457200">
              <a:defRPr b="0" sz="290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lvl="1" algn="l" defTabSz="457200">
              <a:defRPr b="0" sz="2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parseInt :: int -&gt; String</a:t>
            </a:r>
          </a:p>
          <a:p>
            <a:pPr lvl="1" algn="l" defTabSz="457200">
              <a:defRPr b="0" sz="290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lvl="1" algn="l" defTabSz="457200">
              <a:defRPr b="0" sz="2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public String parseInt(int i)</a:t>
            </a:r>
          </a:p>
        </p:txBody>
      </p:sp>
      <p:grpSp>
        <p:nvGrpSpPr>
          <p:cNvPr id="154" name="Group"/>
          <p:cNvGrpSpPr/>
          <p:nvPr/>
        </p:nvGrpSpPr>
        <p:grpSpPr>
          <a:xfrm>
            <a:off x="195262" y="1867693"/>
            <a:ext cx="6374898" cy="6350500"/>
            <a:chOff x="0" y="0"/>
            <a:chExt cx="6374896" cy="6350499"/>
          </a:xfrm>
        </p:grpSpPr>
        <p:sp>
          <p:nvSpPr>
            <p:cNvPr id="139" name="f :: A -&gt; B"/>
            <p:cNvSpPr txBox="1"/>
            <p:nvPr/>
          </p:nvSpPr>
          <p:spPr>
            <a:xfrm>
              <a:off x="0" y="0"/>
              <a:ext cx="6374897" cy="6350500"/>
            </a:xfrm>
            <a:prstGeom prst="rect">
              <a:avLst/>
            </a:prstGeom>
            <a:solidFill>
              <a:schemeClr val="accent3">
                <a:lumOff val="44000"/>
                <a:alpha val="749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rmAutofit fontScale="100000" lnSpcReduction="0"/>
            </a:bodyPr>
            <a:lstStyle/>
            <a:p>
              <a:pPr lvl="1" marL="681789" indent="-300789" algn="l">
                <a:lnSpc>
                  <a:spcPct val="120000"/>
                </a:lnSpc>
                <a:buSzPct val="100000"/>
                <a:buChar char="•"/>
                <a:defRPr sz="3600">
                  <a:solidFill>
                    <a:srgbClr val="231F21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f :: A -&gt; B</a:t>
              </a:r>
            </a:p>
          </p:txBody>
        </p:sp>
        <p:sp>
          <p:nvSpPr>
            <p:cNvPr id="140" name="A"/>
            <p:cNvSpPr/>
            <p:nvPr/>
          </p:nvSpPr>
          <p:spPr>
            <a:xfrm>
              <a:off x="762168" y="1305498"/>
              <a:ext cx="1870201" cy="4036135"/>
            </a:xfrm>
            <a:prstGeom prst="ellipse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Autofit/>
            </a:bodyPr>
            <a:lstStyle>
              <a:lvl1pPr>
                <a:defRPr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141" name="B"/>
            <p:cNvSpPr/>
            <p:nvPr/>
          </p:nvSpPr>
          <p:spPr>
            <a:xfrm>
              <a:off x="4194187" y="1305498"/>
              <a:ext cx="1870201" cy="4036135"/>
            </a:xfrm>
            <a:prstGeom prst="ellipse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Autofit/>
            </a:bodyPr>
            <a:lstStyle>
              <a:lvl1pPr>
                <a:defRPr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pPr/>
              <a:r>
                <a:t>B</a:t>
              </a:r>
            </a:p>
          </p:txBody>
        </p:sp>
        <p:sp>
          <p:nvSpPr>
            <p:cNvPr id="142" name="Square"/>
            <p:cNvSpPr/>
            <p:nvPr/>
          </p:nvSpPr>
          <p:spPr>
            <a:xfrm>
              <a:off x="4767858" y="1888885"/>
              <a:ext cx="469901" cy="469901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43" name="Square"/>
            <p:cNvSpPr/>
            <p:nvPr/>
          </p:nvSpPr>
          <p:spPr>
            <a:xfrm>
              <a:off x="5257140" y="3026420"/>
              <a:ext cx="469901" cy="469901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44" name="Square"/>
            <p:cNvSpPr/>
            <p:nvPr/>
          </p:nvSpPr>
          <p:spPr>
            <a:xfrm>
              <a:off x="4767858" y="4019494"/>
              <a:ext cx="469901" cy="469901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55" name="Connection Line"/>
            <p:cNvSpPr/>
            <p:nvPr/>
          </p:nvSpPr>
          <p:spPr>
            <a:xfrm>
              <a:off x="1359342" y="1583263"/>
              <a:ext cx="3395878" cy="5370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72" fill="norm" stroke="1" extrusionOk="0">
                  <a:moveTo>
                    <a:pt x="0" y="16272"/>
                  </a:moveTo>
                  <a:cubicBezTo>
                    <a:pt x="7204" y="-3982"/>
                    <a:pt x="14404" y="-5328"/>
                    <a:pt x="21600" y="12233"/>
                  </a:cubicBez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/>
            </a:p>
          </p:txBody>
        </p:sp>
        <p:sp>
          <p:nvSpPr>
            <p:cNvPr id="156" name="Connection Line"/>
            <p:cNvSpPr/>
            <p:nvPr/>
          </p:nvSpPr>
          <p:spPr>
            <a:xfrm>
              <a:off x="2123959" y="2644512"/>
              <a:ext cx="3120482" cy="465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16200"/>
                  </a:moveTo>
                  <a:cubicBezTo>
                    <a:pt x="7391" y="-5284"/>
                    <a:pt x="14591" y="-5400"/>
                    <a:pt x="21600" y="15852"/>
                  </a:cubicBez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/>
            </a:p>
          </p:txBody>
        </p:sp>
        <p:sp>
          <p:nvSpPr>
            <p:cNvPr id="157" name="Connection Line"/>
            <p:cNvSpPr/>
            <p:nvPr/>
          </p:nvSpPr>
          <p:spPr>
            <a:xfrm>
              <a:off x="1359342" y="3713873"/>
              <a:ext cx="3395878" cy="5370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72" fill="norm" stroke="1" extrusionOk="0">
                  <a:moveTo>
                    <a:pt x="0" y="16272"/>
                  </a:moveTo>
                  <a:cubicBezTo>
                    <a:pt x="7204" y="-3982"/>
                    <a:pt x="14404" y="-5328"/>
                    <a:pt x="21600" y="12233"/>
                  </a:cubicBez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/>
            </a:p>
          </p:txBody>
        </p:sp>
        <p:sp>
          <p:nvSpPr>
            <p:cNvPr id="148" name="f"/>
            <p:cNvSpPr txBox="1"/>
            <p:nvPr/>
          </p:nvSpPr>
          <p:spPr>
            <a:xfrm>
              <a:off x="3216034" y="1080343"/>
              <a:ext cx="35818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pPr/>
              <a:r>
                <a:t>f</a:t>
              </a:r>
            </a:p>
          </p:txBody>
        </p:sp>
        <p:sp>
          <p:nvSpPr>
            <p:cNvPr id="149" name="f"/>
            <p:cNvSpPr txBox="1"/>
            <p:nvPr/>
          </p:nvSpPr>
          <p:spPr>
            <a:xfrm>
              <a:off x="3216034" y="2128735"/>
              <a:ext cx="35818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pPr/>
              <a:r>
                <a:t>f</a:t>
              </a:r>
            </a:p>
          </p:txBody>
        </p:sp>
        <p:sp>
          <p:nvSpPr>
            <p:cNvPr id="150" name="f"/>
            <p:cNvSpPr txBox="1"/>
            <p:nvPr/>
          </p:nvSpPr>
          <p:spPr>
            <a:xfrm>
              <a:off x="3216034" y="3182492"/>
              <a:ext cx="35818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pPr/>
              <a:r>
                <a:t>f</a:t>
              </a:r>
            </a:p>
          </p:txBody>
        </p:sp>
        <p:sp>
          <p:nvSpPr>
            <p:cNvPr id="151" name="Circle"/>
            <p:cNvSpPr/>
            <p:nvPr/>
          </p:nvSpPr>
          <p:spPr>
            <a:xfrm>
              <a:off x="1036106" y="4019494"/>
              <a:ext cx="469901" cy="469901"/>
            </a:xfrm>
            <a:prstGeom prst="ellipse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52" name="Circle"/>
            <p:cNvSpPr/>
            <p:nvPr/>
          </p:nvSpPr>
          <p:spPr>
            <a:xfrm>
              <a:off x="1036106" y="1986408"/>
              <a:ext cx="469901" cy="469901"/>
            </a:xfrm>
            <a:prstGeom prst="ellipse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53" name="Circle"/>
            <p:cNvSpPr/>
            <p:nvPr/>
          </p:nvSpPr>
          <p:spPr>
            <a:xfrm>
              <a:off x="1677550" y="2882991"/>
              <a:ext cx="469901" cy="469901"/>
            </a:xfrm>
            <a:prstGeom prst="ellipse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8" grpId="2"/>
      <p:bldP build="whole" bldLvl="1" animBg="1" rev="0" advAuto="0" spid="15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Notations - Currying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Notations - Currying</a:t>
            </a:r>
          </a:p>
        </p:txBody>
      </p:sp>
      <p:sp>
        <p:nvSpPr>
          <p:cNvPr id="160" name="Uncurried form…"/>
          <p:cNvSpPr txBox="1"/>
          <p:nvPr/>
        </p:nvSpPr>
        <p:spPr>
          <a:xfrm>
            <a:off x="485274" y="1838710"/>
            <a:ext cx="6773864" cy="6705097"/>
          </a:xfrm>
          <a:prstGeom prst="rect">
            <a:avLst/>
          </a:prstGeom>
          <a:solidFill>
            <a:schemeClr val="accent3">
              <a:lumOff val="44000"/>
              <a:alpha val="749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algn="l" defTabSz="457200">
              <a:defRPr sz="3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Uncurried form</a:t>
            </a:r>
          </a:p>
          <a:p>
            <a:pPr lvl="1" algn="l" defTabSz="457200">
              <a:defRPr b="0" sz="350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lvl="1" algn="l" defTabSz="457200">
              <a:defRPr b="0" sz="3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 :: (A, B) -&gt; C</a:t>
            </a:r>
          </a:p>
          <a:p>
            <a:pPr lvl="1" algn="l" defTabSz="457200">
              <a:defRPr b="0" sz="350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lvl="1" algn="l" defTabSz="457200">
              <a:defRPr b="0" sz="350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lvl="1" algn="l" defTabSz="457200">
              <a:defRPr b="0" sz="3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public C f (A a, B b){</a:t>
            </a:r>
          </a:p>
          <a:p>
            <a:pPr lvl="2" algn="l" defTabSz="457200">
              <a:defRPr b="0" sz="3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…</a:t>
            </a:r>
          </a:p>
          <a:p>
            <a:pPr lvl="2" algn="l" defTabSz="457200">
              <a:defRPr b="0" sz="3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return c</a:t>
            </a:r>
          </a:p>
          <a:p>
            <a:pPr lvl="1" algn="l" defTabSz="457200">
              <a:defRPr b="0" sz="3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  <a:p>
            <a:pPr lvl="1" algn="l" defTabSz="457200">
              <a:defRPr b="0" sz="350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lvl="1" algn="l" defTabSz="457200">
              <a:defRPr b="0" sz="350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lvl="1" algn="l" defTabSz="457200">
              <a:defRPr b="0" sz="350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lvl="1" algn="l" defTabSz="457200">
              <a:defRPr b="0" sz="3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 c = f(a,b)</a:t>
            </a:r>
          </a:p>
        </p:txBody>
      </p:sp>
      <p:sp>
        <p:nvSpPr>
          <p:cNvPr id="161" name="Curried Form…"/>
          <p:cNvSpPr txBox="1"/>
          <p:nvPr/>
        </p:nvSpPr>
        <p:spPr>
          <a:xfrm>
            <a:off x="7456906" y="1838710"/>
            <a:ext cx="8579661" cy="6705097"/>
          </a:xfrm>
          <a:prstGeom prst="rect">
            <a:avLst/>
          </a:prstGeom>
          <a:solidFill>
            <a:schemeClr val="accent3">
              <a:lumOff val="44000"/>
              <a:alpha val="749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algn="l" defTabSz="457200">
              <a:defRPr sz="3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Curried Form</a:t>
            </a:r>
          </a:p>
          <a:p>
            <a:pPr lvl="1" algn="l" defTabSz="457200">
              <a:defRPr b="0" sz="350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lvl="1" algn="l" defTabSz="457200">
              <a:defRPr b="0" sz="3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 :: A -&gt; B -&gt; C</a:t>
            </a:r>
          </a:p>
          <a:p>
            <a:pPr lvl="1" algn="l" defTabSz="457200">
              <a:defRPr b="0" sz="350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lvl="1" algn="l" defTabSz="457200">
              <a:defRPr b="0" sz="3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public Function&lt;B,C&gt; f (A a){</a:t>
            </a:r>
          </a:p>
          <a:p>
            <a:pPr lvl="2" algn="l" defTabSz="457200">
              <a:defRPr b="0" sz="3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…</a:t>
            </a:r>
          </a:p>
          <a:p>
            <a:pPr lvl="2" algn="l" defTabSz="457200">
              <a:defRPr b="0" sz="3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return b -&gt; {</a:t>
            </a:r>
          </a:p>
          <a:p>
            <a:pPr lvl="3" algn="l" defTabSz="457200">
              <a:defRPr b="0" sz="3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…</a:t>
            </a:r>
          </a:p>
          <a:p>
            <a:pPr lvl="3" algn="l" defTabSz="457200">
              <a:defRPr b="0" sz="3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return c</a:t>
            </a:r>
          </a:p>
          <a:p>
            <a:pPr lvl="2" algn="l" defTabSz="457200">
              <a:defRPr b="0" sz="3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  <a:p>
            <a:pPr lvl="1" algn="l" defTabSz="457200">
              <a:defRPr b="0" sz="3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  <a:p>
            <a:pPr lvl="1" algn="l" defTabSz="457200">
              <a:defRPr b="0" sz="350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lvl="1" algn="l" defTabSz="457200">
              <a:defRPr b="0" sz="3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 c = f(a)(b)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0" grpId="1"/>
      <p:bldP build="whole" bldLvl="1" animBg="1" rev="0" advAuto="0" spid="161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Notations - Function Composition"/>
          <p:cNvSpPr txBox="1"/>
          <p:nvPr>
            <p:ph type="title" idx="4294967295"/>
          </p:nvPr>
        </p:nvSpPr>
        <p:spPr>
          <a:xfrm>
            <a:off x="785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Notations - Function Composition</a:t>
            </a:r>
          </a:p>
        </p:txBody>
      </p:sp>
      <p:sp>
        <p:nvSpPr>
          <p:cNvPr id="166" name="f :: A -&gt; B…"/>
          <p:cNvSpPr txBox="1"/>
          <p:nvPr/>
        </p:nvSpPr>
        <p:spPr>
          <a:xfrm>
            <a:off x="8220196" y="1856724"/>
            <a:ext cx="6773864" cy="4640986"/>
          </a:xfrm>
          <a:prstGeom prst="rect">
            <a:avLst/>
          </a:prstGeom>
          <a:solidFill>
            <a:schemeClr val="accent3">
              <a:lumOff val="44000"/>
              <a:alpha val="749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algn="l" defTabSz="457200">
              <a:defRPr b="0" sz="290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lvl="1" algn="l" defTabSz="457200">
              <a:defRPr b="0" sz="2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 :: A -&gt; B</a:t>
            </a:r>
          </a:p>
          <a:p>
            <a:pPr lvl="1" algn="l" defTabSz="457200">
              <a:defRPr b="0" sz="290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lvl="1" algn="l" defTabSz="457200">
              <a:defRPr b="0" sz="2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 :: B -&gt; C</a:t>
            </a:r>
          </a:p>
          <a:p>
            <a:pPr lvl="1" algn="l" defTabSz="457200">
              <a:defRPr b="0" sz="290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lvl="1" algn="l" defTabSz="457200">
              <a:defRPr b="0" sz="2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 o f :: A -&gt; C</a:t>
            </a:r>
          </a:p>
          <a:p>
            <a:pPr lvl="1" algn="l" defTabSz="457200">
              <a:defRPr b="0" sz="290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lvl="1" algn="l" defTabSz="457200">
              <a:defRPr b="0" sz="2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o :: (A-&gt;B)-&gt;(B-&gt;C)-&gt;(A-&gt;C)</a:t>
            </a:r>
          </a:p>
        </p:txBody>
      </p:sp>
      <p:grpSp>
        <p:nvGrpSpPr>
          <p:cNvPr id="190" name="Group"/>
          <p:cNvGrpSpPr/>
          <p:nvPr/>
        </p:nvGrpSpPr>
        <p:grpSpPr>
          <a:xfrm>
            <a:off x="195262" y="1867693"/>
            <a:ext cx="7604045" cy="6045444"/>
            <a:chOff x="0" y="0"/>
            <a:chExt cx="7604043" cy="6045443"/>
          </a:xfrm>
        </p:grpSpPr>
        <p:sp>
          <p:nvSpPr>
            <p:cNvPr id="167" name="Function composition"/>
            <p:cNvSpPr txBox="1"/>
            <p:nvPr/>
          </p:nvSpPr>
          <p:spPr>
            <a:xfrm>
              <a:off x="0" y="0"/>
              <a:ext cx="7604044" cy="6045444"/>
            </a:xfrm>
            <a:prstGeom prst="rect">
              <a:avLst/>
            </a:prstGeom>
            <a:solidFill>
              <a:schemeClr val="accent3">
                <a:lumOff val="44000"/>
                <a:alpha val="749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rmAutofit fontScale="100000" lnSpcReduction="0"/>
            </a:bodyPr>
            <a:lstStyle/>
            <a:p>
              <a:pPr lvl="1" marL="342900" indent="-114300" algn="l">
                <a:lnSpc>
                  <a:spcPct val="120000"/>
                </a:lnSpc>
                <a:defRPr sz="3600">
                  <a:solidFill>
                    <a:srgbClr val="231F21"/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Function composition</a:t>
              </a:r>
            </a:p>
          </p:txBody>
        </p:sp>
        <p:sp>
          <p:nvSpPr>
            <p:cNvPr id="168" name="A"/>
            <p:cNvSpPr/>
            <p:nvPr/>
          </p:nvSpPr>
          <p:spPr>
            <a:xfrm>
              <a:off x="254168" y="1305498"/>
              <a:ext cx="1870201" cy="4036135"/>
            </a:xfrm>
            <a:prstGeom prst="ellipse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Autofit/>
            </a:bodyPr>
            <a:lstStyle/>
            <a:p>
              <a:pPr/>
              <a:r>
                <a:t>A</a:t>
              </a:r>
            </a:p>
          </p:txBody>
        </p:sp>
        <p:sp>
          <p:nvSpPr>
            <p:cNvPr id="169" name="B"/>
            <p:cNvSpPr/>
            <p:nvPr/>
          </p:nvSpPr>
          <p:spPr>
            <a:xfrm>
              <a:off x="2797187" y="1305498"/>
              <a:ext cx="1870201" cy="4036135"/>
            </a:xfrm>
            <a:prstGeom prst="ellipse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Autofit/>
            </a:bodyPr>
            <a:lstStyle>
              <a:lvl1pPr>
                <a:defRPr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pPr/>
              <a:r>
                <a:t>B</a:t>
              </a:r>
            </a:p>
          </p:txBody>
        </p:sp>
        <p:sp>
          <p:nvSpPr>
            <p:cNvPr id="170" name="Square"/>
            <p:cNvSpPr/>
            <p:nvPr/>
          </p:nvSpPr>
          <p:spPr>
            <a:xfrm>
              <a:off x="3370858" y="1888885"/>
              <a:ext cx="469901" cy="469901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71" name="Square"/>
            <p:cNvSpPr/>
            <p:nvPr/>
          </p:nvSpPr>
          <p:spPr>
            <a:xfrm>
              <a:off x="3370858" y="4019494"/>
              <a:ext cx="469901" cy="469901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91" name="Connection Line"/>
            <p:cNvSpPr/>
            <p:nvPr/>
          </p:nvSpPr>
          <p:spPr>
            <a:xfrm>
              <a:off x="978342" y="1583263"/>
              <a:ext cx="2379817" cy="5370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341" fill="norm" stroke="1" extrusionOk="0">
                  <a:moveTo>
                    <a:pt x="0" y="16341"/>
                  </a:moveTo>
                  <a:cubicBezTo>
                    <a:pt x="7207" y="-3423"/>
                    <a:pt x="14407" y="-5259"/>
                    <a:pt x="21600" y="10834"/>
                  </a:cubicBez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/>
            </a:p>
          </p:txBody>
        </p:sp>
        <p:sp>
          <p:nvSpPr>
            <p:cNvPr id="192" name="Connection Line"/>
            <p:cNvSpPr/>
            <p:nvPr/>
          </p:nvSpPr>
          <p:spPr>
            <a:xfrm>
              <a:off x="978342" y="3713873"/>
              <a:ext cx="2379817" cy="537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341" fill="norm" stroke="1" extrusionOk="0">
                  <a:moveTo>
                    <a:pt x="0" y="16341"/>
                  </a:moveTo>
                  <a:cubicBezTo>
                    <a:pt x="7207" y="-3423"/>
                    <a:pt x="14407" y="-5259"/>
                    <a:pt x="21600" y="10834"/>
                  </a:cubicBez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/>
            </a:p>
          </p:txBody>
        </p:sp>
        <p:sp>
          <p:nvSpPr>
            <p:cNvPr id="174" name="C"/>
            <p:cNvSpPr/>
            <p:nvPr/>
          </p:nvSpPr>
          <p:spPr>
            <a:xfrm>
              <a:off x="5340206" y="1305498"/>
              <a:ext cx="1870201" cy="4036135"/>
            </a:xfrm>
            <a:prstGeom prst="ellipse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Autofit/>
            </a:bodyPr>
            <a:lstStyle/>
            <a:p>
              <a:pPr/>
              <a:r>
                <a:t>C</a:t>
              </a:r>
            </a:p>
          </p:txBody>
        </p:sp>
        <p:sp>
          <p:nvSpPr>
            <p:cNvPr id="175" name="Star"/>
            <p:cNvSpPr/>
            <p:nvPr/>
          </p:nvSpPr>
          <p:spPr>
            <a:xfrm>
              <a:off x="5793562" y="1773485"/>
              <a:ext cx="446902" cy="425030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76" name="Star"/>
            <p:cNvSpPr/>
            <p:nvPr/>
          </p:nvSpPr>
          <p:spPr>
            <a:xfrm>
              <a:off x="5688001" y="4150052"/>
              <a:ext cx="446902" cy="425030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cxnSp>
          <p:nvCxnSpPr>
            <p:cNvPr id="177" name="Connection Line"/>
            <p:cNvCxnSpPr>
              <a:stCxn id="170" idx="0"/>
              <a:endCxn id="175" idx="0"/>
            </p:cNvCxnSpPr>
            <p:nvPr/>
          </p:nvCxnSpPr>
          <p:spPr>
            <a:xfrm flipV="1">
              <a:off x="3605808" y="2008435"/>
              <a:ext cx="2411205" cy="115401"/>
            </a:xfrm>
            <a:prstGeom prst="straightConnector1">
              <a:avLst/>
            </a:prstGeom>
            <a:ln w="254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</p:cxnSp>
        <p:cxnSp>
          <p:nvCxnSpPr>
            <p:cNvPr id="178" name="Connection Line"/>
            <p:cNvCxnSpPr>
              <a:stCxn id="171" idx="0"/>
              <a:endCxn id="176" idx="0"/>
            </p:cNvCxnSpPr>
            <p:nvPr/>
          </p:nvCxnSpPr>
          <p:spPr>
            <a:xfrm>
              <a:off x="3605808" y="4254444"/>
              <a:ext cx="2305644" cy="130559"/>
            </a:xfrm>
            <a:prstGeom prst="straightConnector1">
              <a:avLst/>
            </a:prstGeom>
            <a:ln w="254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</p:cxnSp>
        <p:sp>
          <p:nvSpPr>
            <p:cNvPr id="179" name="f"/>
            <p:cNvSpPr txBox="1"/>
            <p:nvPr/>
          </p:nvSpPr>
          <p:spPr>
            <a:xfrm>
              <a:off x="2281688" y="992591"/>
              <a:ext cx="358180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pPr/>
              <a:r>
                <a:t>f</a:t>
              </a:r>
            </a:p>
          </p:txBody>
        </p:sp>
        <p:sp>
          <p:nvSpPr>
            <p:cNvPr id="180" name="f"/>
            <p:cNvSpPr txBox="1"/>
            <p:nvPr/>
          </p:nvSpPr>
          <p:spPr>
            <a:xfrm>
              <a:off x="2281688" y="3197352"/>
              <a:ext cx="358180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pPr/>
              <a:r>
                <a:t>f</a:t>
              </a:r>
            </a:p>
          </p:txBody>
        </p:sp>
        <p:sp>
          <p:nvSpPr>
            <p:cNvPr id="181" name="g"/>
            <p:cNvSpPr txBox="1"/>
            <p:nvPr/>
          </p:nvSpPr>
          <p:spPr>
            <a:xfrm>
              <a:off x="4824707" y="890799"/>
              <a:ext cx="35818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pPr/>
              <a:r>
                <a:t>g</a:t>
              </a:r>
            </a:p>
          </p:txBody>
        </p:sp>
        <p:sp>
          <p:nvSpPr>
            <p:cNvPr id="182" name="g"/>
            <p:cNvSpPr txBox="1"/>
            <p:nvPr/>
          </p:nvSpPr>
          <p:spPr>
            <a:xfrm>
              <a:off x="4881162" y="3197352"/>
              <a:ext cx="358181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pPr/>
              <a:r>
                <a:t>g</a:t>
              </a:r>
            </a:p>
          </p:txBody>
        </p:sp>
        <p:grpSp>
          <p:nvGrpSpPr>
            <p:cNvPr id="187" name="Group"/>
            <p:cNvGrpSpPr/>
            <p:nvPr/>
          </p:nvGrpSpPr>
          <p:grpSpPr>
            <a:xfrm>
              <a:off x="978342" y="2008435"/>
              <a:ext cx="5038671" cy="3994147"/>
              <a:chOff x="0" y="0"/>
              <a:chExt cx="5038669" cy="3994145"/>
            </a:xfrm>
          </p:grpSpPr>
          <p:sp>
            <p:nvSpPr>
              <p:cNvPr id="183" name="g o f"/>
              <p:cNvSpPr txBox="1"/>
              <p:nvPr/>
            </p:nvSpPr>
            <p:spPr>
              <a:xfrm>
                <a:off x="2156829" y="497872"/>
                <a:ext cx="1333700" cy="571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latin typeface="Courier New"/>
                    <a:ea typeface="Courier New"/>
                    <a:cs typeface="Courier New"/>
                    <a:sym typeface="Courier New"/>
                  </a:defRPr>
                </a:lvl1pPr>
              </a:lstStyle>
              <a:p>
                <a:pPr/>
                <a:r>
                  <a:t>g o f</a:t>
                </a:r>
              </a:p>
            </p:txBody>
          </p:sp>
          <p:sp>
            <p:nvSpPr>
              <p:cNvPr id="193" name="Connection Line"/>
              <p:cNvSpPr/>
              <p:nvPr/>
            </p:nvSpPr>
            <p:spPr>
              <a:xfrm>
                <a:off x="0" y="0"/>
                <a:ext cx="5038670" cy="10672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12" fill="norm" stroke="1" extrusionOk="0">
                    <a:moveTo>
                      <a:pt x="21600" y="0"/>
                    </a:moveTo>
                    <a:cubicBezTo>
                      <a:pt x="16763" y="21033"/>
                      <a:pt x="9563" y="21600"/>
                      <a:pt x="0" y="1700"/>
                    </a:cubicBezTo>
                  </a:path>
                </a:pathLst>
              </a:custGeom>
              <a:noFill/>
              <a:ln w="25400" cap="flat">
                <a:solidFill>
                  <a:schemeClr val="accent1"/>
                </a:solidFill>
                <a:prstDash val="solid"/>
                <a:bevel/>
                <a:head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/>
              </a:p>
            </p:txBody>
          </p:sp>
          <p:sp>
            <p:nvSpPr>
              <p:cNvPr id="194" name="Connection Line"/>
              <p:cNvSpPr/>
              <p:nvPr/>
            </p:nvSpPr>
            <p:spPr>
              <a:xfrm>
                <a:off x="0" y="2242499"/>
                <a:ext cx="4933109" cy="12672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12" fill="norm" stroke="1" extrusionOk="0">
                    <a:moveTo>
                      <a:pt x="21600" y="1715"/>
                    </a:moveTo>
                    <a:cubicBezTo>
                      <a:pt x="14658" y="21600"/>
                      <a:pt x="7458" y="21028"/>
                      <a:pt x="0" y="0"/>
                    </a:cubicBezTo>
                  </a:path>
                </a:pathLst>
              </a:custGeom>
              <a:noFill/>
              <a:ln w="25400" cap="flat">
                <a:solidFill>
                  <a:schemeClr val="accent1"/>
                </a:solidFill>
                <a:prstDash val="solid"/>
                <a:bevel/>
                <a:head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/>
              </a:p>
            </p:txBody>
          </p:sp>
          <p:sp>
            <p:nvSpPr>
              <p:cNvPr id="186" name="g o f"/>
              <p:cNvSpPr txBox="1"/>
              <p:nvPr/>
            </p:nvSpPr>
            <p:spPr>
              <a:xfrm>
                <a:off x="1960616" y="3422645"/>
                <a:ext cx="1333700" cy="571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latin typeface="Courier New"/>
                    <a:ea typeface="Courier New"/>
                    <a:cs typeface="Courier New"/>
                    <a:sym typeface="Courier New"/>
                  </a:defRPr>
                </a:lvl1pPr>
              </a:lstStyle>
              <a:p>
                <a:pPr/>
                <a:r>
                  <a:t>g o f</a:t>
                </a:r>
              </a:p>
            </p:txBody>
          </p:sp>
        </p:grpSp>
        <p:sp>
          <p:nvSpPr>
            <p:cNvPr id="188" name="Circle"/>
            <p:cNvSpPr/>
            <p:nvPr/>
          </p:nvSpPr>
          <p:spPr>
            <a:xfrm>
              <a:off x="653968" y="4019494"/>
              <a:ext cx="469901" cy="469901"/>
            </a:xfrm>
            <a:prstGeom prst="ellipse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89" name="Circle"/>
            <p:cNvSpPr/>
            <p:nvPr/>
          </p:nvSpPr>
          <p:spPr>
            <a:xfrm>
              <a:off x="653968" y="1888885"/>
              <a:ext cx="469901" cy="469901"/>
            </a:xfrm>
            <a:prstGeom prst="ellipse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0" grpId="1"/>
      <p:bldP build="whole" bldLvl="1" animBg="1" rev="0" advAuto="0" spid="166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ure Functional…"/>
          <p:cNvSpPr txBox="1"/>
          <p:nvPr>
            <p:ph type="title" idx="4294967295"/>
          </p:nvPr>
        </p:nvSpPr>
        <p:spPr>
          <a:xfrm>
            <a:off x="202845" y="604711"/>
            <a:ext cx="14630401" cy="6705116"/>
          </a:xfrm>
          <a:prstGeom prst="rect">
            <a:avLst/>
          </a:prstGeom>
        </p:spPr>
        <p:txBody>
          <a:bodyPr/>
          <a:lstStyle/>
          <a:p>
            <a:pPr>
              <a:defRPr sz="14400">
                <a:solidFill>
                  <a:schemeClr val="accent3">
                    <a:lumOff val="44000"/>
                  </a:schemeClr>
                </a:solidFill>
              </a:defRPr>
            </a:pPr>
            <a:r>
              <a:t>Pure Functional</a:t>
            </a:r>
          </a:p>
          <a:p>
            <a:pPr>
              <a:defRPr sz="14400">
                <a:solidFill>
                  <a:schemeClr val="accent3">
                    <a:lumOff val="44000"/>
                  </a:schemeClr>
                </a:solidFill>
              </a:defRPr>
            </a:pPr>
            <a:r>
              <a:t>Programming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ure Functional Programming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Pure Functional Programming</a:t>
            </a:r>
          </a:p>
        </p:txBody>
      </p:sp>
      <p:sp>
        <p:nvSpPr>
          <p:cNvPr id="199" name="Programs composed of “pure” functions =&gt;…"/>
          <p:cNvSpPr txBox="1"/>
          <p:nvPr/>
        </p:nvSpPr>
        <p:spPr>
          <a:xfrm>
            <a:off x="195262" y="1867693"/>
            <a:ext cx="14630401" cy="6040133"/>
          </a:xfrm>
          <a:prstGeom prst="rect">
            <a:avLst/>
          </a:prstGeom>
          <a:solidFill>
            <a:schemeClr val="accent3">
              <a:lumOff val="44000"/>
              <a:alpha val="749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marL="531795" indent="-234615" algn="l" defTabSz="425957">
              <a:lnSpc>
                <a:spcPct val="120000"/>
              </a:lnSpc>
              <a:buSzPct val="100000"/>
              <a:buChar char="•"/>
              <a:defRPr sz="2807">
                <a:solidFill>
                  <a:srgbClr val="231F21"/>
                </a:solidFill>
              </a:defRPr>
            </a:pPr>
            <a:r>
              <a:t>Programs composed of “pure” functions =&gt; </a:t>
            </a:r>
          </a:p>
          <a:p>
            <a:pPr lvl="2" marL="828975" indent="-234615" algn="l" defTabSz="425957">
              <a:lnSpc>
                <a:spcPct val="120000"/>
              </a:lnSpc>
              <a:buSzPct val="100000"/>
              <a:buChar char="•"/>
              <a:defRPr sz="2807">
                <a:solidFill>
                  <a:srgbClr val="231F21"/>
                </a:solidFill>
              </a:defRPr>
            </a:pPr>
            <a:r>
              <a:t>No side effects</a:t>
            </a:r>
          </a:p>
          <a:p>
            <a:pPr lvl="2" marL="828975" indent="-234615" algn="l" defTabSz="425957">
              <a:lnSpc>
                <a:spcPct val="120000"/>
              </a:lnSpc>
              <a:buSzPct val="100000"/>
              <a:buChar char="•"/>
              <a:defRPr sz="2807">
                <a:solidFill>
                  <a:srgbClr val="231F21"/>
                </a:solidFill>
              </a:defRPr>
            </a:pPr>
            <a:r>
              <a:t>Can be “memoized” i.e. always return the same (i.e. it’s a map)</a:t>
            </a:r>
          </a:p>
          <a:p>
            <a:pPr lvl="1" marL="531795" indent="-234615" algn="l" defTabSz="425957">
              <a:lnSpc>
                <a:spcPct val="150000"/>
              </a:lnSpc>
              <a:buSzPct val="100000"/>
              <a:buChar char="•"/>
              <a:defRPr sz="2807">
                <a:solidFill>
                  <a:srgbClr val="231F21"/>
                </a:solidFill>
              </a:defRPr>
            </a:pPr>
            <a:r>
              <a:t>Side effects are</a:t>
            </a:r>
            <a:r>
              <a:rPr baseline="31999"/>
              <a:t>1</a:t>
            </a:r>
            <a:br/>
            <a:r>
              <a:rPr sz="2340"/>
              <a:t>Modifying a variable</a:t>
            </a:r>
            <a:br>
              <a:rPr sz="2340"/>
            </a:br>
            <a:r>
              <a:rPr sz="2340"/>
              <a:t>Modifying a data structure in place</a:t>
            </a:r>
            <a:br>
              <a:rPr sz="2340"/>
            </a:br>
            <a:r>
              <a:rPr sz="2340"/>
              <a:t>Setting a field on an object</a:t>
            </a:r>
            <a:br>
              <a:rPr sz="2340"/>
            </a:br>
            <a:r>
              <a:rPr sz="2340"/>
              <a:t>Throwing an exception or halting with an error </a:t>
            </a:r>
            <a:br>
              <a:rPr sz="2340"/>
            </a:br>
            <a:r>
              <a:rPr sz="2340"/>
              <a:t>Printing to the console or reading user input</a:t>
            </a:r>
            <a:br>
              <a:rPr sz="2340"/>
            </a:br>
            <a:r>
              <a:rPr sz="2340"/>
              <a:t>Reading from or writing to a file</a:t>
            </a:r>
            <a:br>
              <a:rPr sz="2340"/>
            </a:br>
            <a:r>
              <a:rPr sz="2340"/>
              <a:t>Drawing on the screen</a:t>
            </a:r>
            <a:endParaRPr sz="2340"/>
          </a:p>
          <a:p>
            <a:pPr lvl="1" marL="531795" indent="-234615" algn="l" defTabSz="425957">
              <a:lnSpc>
                <a:spcPct val="150000"/>
              </a:lnSpc>
              <a:buSzPct val="100000"/>
              <a:buChar char="•"/>
              <a:defRPr sz="2807">
                <a:solidFill>
                  <a:srgbClr val="231F21"/>
                </a:solidFill>
              </a:defRPr>
            </a:pPr>
            <a:r>
              <a:t>Declarative style instead of imperative -&gt; What not How</a:t>
            </a:r>
          </a:p>
        </p:txBody>
      </p:sp>
      <p:sp>
        <p:nvSpPr>
          <p:cNvPr id="200" name="1Chapter 1 of “Functional Programming”, Paul Chiusano &amp; Runar Bjarnason"/>
          <p:cNvSpPr txBox="1"/>
          <p:nvPr/>
        </p:nvSpPr>
        <p:spPr>
          <a:xfrm>
            <a:off x="43755" y="8075603"/>
            <a:ext cx="11218268" cy="447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400"/>
            </a:pPr>
            <a:r>
              <a:rPr baseline="31999"/>
              <a:t>1</a:t>
            </a:r>
            <a:r>
              <a:t>Chapter 1 of “Functional Programming”, Paul Chiusano &amp; Runar Bjarnason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0" grpId="2"/>
      <p:bldP build="p" bldLvl="5" animBg="1" rev="0" advAuto="0" spid="199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ure Functional Programming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Pure Functional Programming</a:t>
            </a:r>
          </a:p>
        </p:txBody>
      </p:sp>
      <p:pic>
        <p:nvPicPr>
          <p:cNvPr id="205" name="A6DA1878-387B-4F10-BEBA-1035C6B77D45-L0-001.jpeg" descr="A6DA1878-387B-4F10-BEBA-1035C6B77D45-L0-001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19981" y="1524271"/>
            <a:ext cx="9217275" cy="69129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ure Functional Programming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Pure Functional Programming</a:t>
            </a:r>
          </a:p>
        </p:txBody>
      </p:sp>
      <p:sp>
        <p:nvSpPr>
          <p:cNvPr id="210" name="exceptions = partial function"/>
          <p:cNvSpPr txBox="1"/>
          <p:nvPr/>
        </p:nvSpPr>
        <p:spPr>
          <a:xfrm>
            <a:off x="591047" y="1703920"/>
            <a:ext cx="9382631" cy="6350500"/>
          </a:xfrm>
          <a:prstGeom prst="rect">
            <a:avLst/>
          </a:prstGeom>
          <a:solidFill>
            <a:schemeClr val="accent3">
              <a:lumOff val="44000"/>
              <a:alpha val="749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marL="681789" indent="-300789" algn="l">
              <a:lnSpc>
                <a:spcPct val="120000"/>
              </a:lnSpc>
              <a:buSzPct val="100000"/>
              <a:buChar char="•"/>
              <a:defRPr sz="3600">
                <a:solidFill>
                  <a:srgbClr val="231F21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exceptions = partial function</a:t>
            </a:r>
          </a:p>
        </p:txBody>
      </p:sp>
      <p:sp>
        <p:nvSpPr>
          <p:cNvPr id="211" name="A"/>
          <p:cNvSpPr/>
          <p:nvPr/>
        </p:nvSpPr>
        <p:spPr>
          <a:xfrm>
            <a:off x="1353216" y="3009418"/>
            <a:ext cx="1870200" cy="4036135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/>
          <a:lstStyle>
            <a:lvl1pPr>
              <a:defRPr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212" name="B"/>
          <p:cNvSpPr/>
          <p:nvPr/>
        </p:nvSpPr>
        <p:spPr>
          <a:xfrm>
            <a:off x="4785235" y="3009418"/>
            <a:ext cx="1870201" cy="4036135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/>
          <a:lstStyle>
            <a:lvl1pPr>
              <a:defRPr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213" name="Square"/>
          <p:cNvSpPr/>
          <p:nvPr/>
        </p:nvSpPr>
        <p:spPr>
          <a:xfrm>
            <a:off x="5358906" y="3592805"/>
            <a:ext cx="469901" cy="469901"/>
          </a:xfrm>
          <a:prstGeom prst="rect">
            <a:avLst/>
          </a:pr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4" name="Square"/>
          <p:cNvSpPr/>
          <p:nvPr/>
        </p:nvSpPr>
        <p:spPr>
          <a:xfrm>
            <a:off x="5848187" y="4730340"/>
            <a:ext cx="469901" cy="469901"/>
          </a:xfrm>
          <a:prstGeom prst="rect">
            <a:avLst/>
          </a:pr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8" name="Connection Line"/>
          <p:cNvSpPr/>
          <p:nvPr/>
        </p:nvSpPr>
        <p:spPr>
          <a:xfrm>
            <a:off x="1950390" y="3287183"/>
            <a:ext cx="3395878" cy="537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72" fill="norm" stroke="1" extrusionOk="0">
                <a:moveTo>
                  <a:pt x="0" y="16272"/>
                </a:moveTo>
                <a:cubicBezTo>
                  <a:pt x="7204" y="-3982"/>
                  <a:pt x="14404" y="-5328"/>
                  <a:pt x="21600" y="12233"/>
                </a:cubicBezTo>
              </a:path>
            </a:pathLst>
          </a:custGeom>
          <a:ln w="25400">
            <a:solidFill>
              <a:schemeClr val="accent1"/>
            </a:solidFill>
            <a:bevel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229" name="Connection Line"/>
          <p:cNvSpPr/>
          <p:nvPr/>
        </p:nvSpPr>
        <p:spPr>
          <a:xfrm>
            <a:off x="2715006" y="4348432"/>
            <a:ext cx="3120483" cy="4650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fill="norm" stroke="1" extrusionOk="0">
                <a:moveTo>
                  <a:pt x="0" y="16200"/>
                </a:moveTo>
                <a:cubicBezTo>
                  <a:pt x="7391" y="-5284"/>
                  <a:pt x="14591" y="-5400"/>
                  <a:pt x="21600" y="15852"/>
                </a:cubicBezTo>
              </a:path>
            </a:pathLst>
          </a:custGeom>
          <a:ln w="25400">
            <a:solidFill>
              <a:schemeClr val="accent1"/>
            </a:solidFill>
            <a:bevel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230" name="Connection Line"/>
          <p:cNvSpPr/>
          <p:nvPr/>
        </p:nvSpPr>
        <p:spPr>
          <a:xfrm>
            <a:off x="1950390" y="5433045"/>
            <a:ext cx="1755828" cy="521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816" fill="norm" stroke="1" extrusionOk="0">
                <a:moveTo>
                  <a:pt x="0" y="16816"/>
                </a:moveTo>
                <a:cubicBezTo>
                  <a:pt x="7287" y="-1313"/>
                  <a:pt x="14487" y="-4784"/>
                  <a:pt x="21600" y="6404"/>
                </a:cubicBezTo>
              </a:path>
            </a:pathLst>
          </a:custGeom>
          <a:ln w="25400">
            <a:solidFill>
              <a:schemeClr val="accent1"/>
            </a:solidFill>
            <a:bevel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218" name="f"/>
          <p:cNvSpPr txBox="1"/>
          <p:nvPr/>
        </p:nvSpPr>
        <p:spPr>
          <a:xfrm>
            <a:off x="3807082" y="2784263"/>
            <a:ext cx="35818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f</a:t>
            </a:r>
          </a:p>
        </p:txBody>
      </p:sp>
      <p:sp>
        <p:nvSpPr>
          <p:cNvPr id="219" name="f"/>
          <p:cNvSpPr txBox="1"/>
          <p:nvPr/>
        </p:nvSpPr>
        <p:spPr>
          <a:xfrm>
            <a:off x="3807082" y="3832656"/>
            <a:ext cx="35818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f</a:t>
            </a:r>
          </a:p>
        </p:txBody>
      </p:sp>
      <p:sp>
        <p:nvSpPr>
          <p:cNvPr id="220" name="f"/>
          <p:cNvSpPr txBox="1"/>
          <p:nvPr/>
        </p:nvSpPr>
        <p:spPr>
          <a:xfrm>
            <a:off x="2756204" y="4905508"/>
            <a:ext cx="35818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f</a:t>
            </a:r>
          </a:p>
        </p:txBody>
      </p:sp>
      <p:sp>
        <p:nvSpPr>
          <p:cNvPr id="221" name="Circle"/>
          <p:cNvSpPr/>
          <p:nvPr/>
        </p:nvSpPr>
        <p:spPr>
          <a:xfrm>
            <a:off x="1627153" y="5723415"/>
            <a:ext cx="469901" cy="469901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2" name="Circle"/>
          <p:cNvSpPr/>
          <p:nvPr/>
        </p:nvSpPr>
        <p:spPr>
          <a:xfrm>
            <a:off x="1627153" y="3690329"/>
            <a:ext cx="469901" cy="469901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3" name="Circle"/>
          <p:cNvSpPr/>
          <p:nvPr/>
        </p:nvSpPr>
        <p:spPr>
          <a:xfrm>
            <a:off x="2268598" y="4586911"/>
            <a:ext cx="469901" cy="469901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2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20455" y="5462107"/>
            <a:ext cx="1460775" cy="11141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7" name="Group"/>
          <p:cNvGrpSpPr/>
          <p:nvPr/>
        </p:nvGrpSpPr>
        <p:grpSpPr>
          <a:xfrm>
            <a:off x="10958772" y="2586454"/>
            <a:ext cx="4713239" cy="4990076"/>
            <a:chOff x="0" y="0"/>
            <a:chExt cx="4713237" cy="4990074"/>
          </a:xfrm>
        </p:grpSpPr>
        <p:pic>
          <p:nvPicPr>
            <p:cNvPr id="225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2517095"/>
              <a:ext cx="2416593" cy="24729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6" name="The partial function is a lie"/>
            <p:cNvSpPr/>
            <p:nvPr/>
          </p:nvSpPr>
          <p:spPr>
            <a:xfrm>
              <a:off x="1062494" y="0"/>
              <a:ext cx="3650744" cy="2164372"/>
            </a:xfrm>
            <a:prstGeom prst="wedgeEllipseCallout">
              <a:avLst>
                <a:gd name="adj1" fmla="val -30770"/>
                <a:gd name="adj2" fmla="val 66437"/>
              </a:avLst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  <a:r>
                <a:t>The partial function is a lie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ure Functional Programming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Pure Functional Programming</a:t>
            </a:r>
          </a:p>
        </p:txBody>
      </p:sp>
      <p:sp>
        <p:nvSpPr>
          <p:cNvPr id="235" name="How to make a useful program?…"/>
          <p:cNvSpPr txBox="1"/>
          <p:nvPr/>
        </p:nvSpPr>
        <p:spPr>
          <a:xfrm>
            <a:off x="195262" y="1867693"/>
            <a:ext cx="14630401" cy="1417573"/>
          </a:xfrm>
          <a:prstGeom prst="rect">
            <a:avLst/>
          </a:prstGeom>
          <a:solidFill>
            <a:schemeClr val="accent3">
              <a:lumOff val="44000"/>
              <a:alpha val="749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marL="681789" indent="-300789" algn="l">
              <a:lnSpc>
                <a:spcPct val="12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t>How to make a useful program?</a:t>
            </a:r>
          </a:p>
          <a:p>
            <a:pPr lvl="1" marL="681789" indent="-300789" algn="l">
              <a:lnSpc>
                <a:spcPct val="12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t>=&gt; Minimise and control side effects</a:t>
            </a:r>
          </a:p>
        </p:txBody>
      </p:sp>
      <p:sp>
        <p:nvSpPr>
          <p:cNvPr id="236" name="Circle"/>
          <p:cNvSpPr/>
          <p:nvPr/>
        </p:nvSpPr>
        <p:spPr>
          <a:xfrm>
            <a:off x="1906160" y="4687912"/>
            <a:ext cx="2895403" cy="2899453"/>
          </a:xfrm>
          <a:prstGeom prst="ellipse">
            <a:avLst/>
          </a:prstGeom>
          <a:solidFill>
            <a:srgbClr val="FF9300"/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/>
          <a:lstStyle/>
          <a:p>
            <a:pPr/>
          </a:p>
        </p:txBody>
      </p:sp>
      <p:sp>
        <p:nvSpPr>
          <p:cNvPr id="237" name="Circle"/>
          <p:cNvSpPr/>
          <p:nvPr/>
        </p:nvSpPr>
        <p:spPr>
          <a:xfrm>
            <a:off x="2191458" y="4973789"/>
            <a:ext cx="2324808" cy="2327543"/>
          </a:xfrm>
          <a:prstGeom prst="ellipse">
            <a:avLst/>
          </a:prstGeom>
          <a:solidFill>
            <a:schemeClr val="accent6">
              <a:satOff val="-68217"/>
              <a:lumOff val="37941"/>
            </a:schemeClr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/>
          <a:lstStyle/>
          <a:p>
            <a:pPr/>
          </a:p>
        </p:txBody>
      </p:sp>
      <p:sp>
        <p:nvSpPr>
          <p:cNvPr id="238" name="Side effects"/>
          <p:cNvSpPr/>
          <p:nvPr/>
        </p:nvSpPr>
        <p:spPr>
          <a:xfrm>
            <a:off x="7421387" y="4563683"/>
            <a:ext cx="1768826" cy="1101233"/>
          </a:xfrm>
          <a:prstGeom prst="rect">
            <a:avLst/>
          </a:prstGeom>
          <a:solidFill>
            <a:srgbClr val="FF9300"/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/>
            </a:lvl1pPr>
          </a:lstStyle>
          <a:p>
            <a:pPr/>
            <a:r>
              <a:t>Side effects</a:t>
            </a:r>
          </a:p>
        </p:txBody>
      </p:sp>
      <p:sp>
        <p:nvSpPr>
          <p:cNvPr id="239" name="Pure functions"/>
          <p:cNvSpPr/>
          <p:nvPr/>
        </p:nvSpPr>
        <p:spPr>
          <a:xfrm>
            <a:off x="7421387" y="6270233"/>
            <a:ext cx="1768826" cy="1101233"/>
          </a:xfrm>
          <a:prstGeom prst="rect">
            <a:avLst/>
          </a:prstGeom>
          <a:solidFill>
            <a:schemeClr val="accent6">
              <a:satOff val="-68217"/>
              <a:lumOff val="37941"/>
            </a:schemeClr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/>
            </a:lvl1pPr>
          </a:lstStyle>
          <a:p>
            <a:pPr/>
            <a:r>
              <a:t>Pure functions</a:t>
            </a:r>
          </a:p>
        </p:txBody>
      </p:sp>
      <p:sp>
        <p:nvSpPr>
          <p:cNvPr id="240" name="Input"/>
          <p:cNvSpPr/>
          <p:nvPr/>
        </p:nvSpPr>
        <p:spPr>
          <a:xfrm>
            <a:off x="111817" y="5564833"/>
            <a:ext cx="1401781" cy="939801"/>
          </a:xfrm>
          <a:prstGeom prst="roundRect">
            <a:avLst>
              <a:gd name="adj" fmla="val 20270"/>
            </a:avLst>
          </a:pr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Input</a:t>
            </a:r>
          </a:p>
        </p:txBody>
      </p:sp>
      <p:sp>
        <p:nvSpPr>
          <p:cNvPr id="241" name="Output"/>
          <p:cNvSpPr/>
          <p:nvPr/>
        </p:nvSpPr>
        <p:spPr>
          <a:xfrm>
            <a:off x="5135213" y="5564833"/>
            <a:ext cx="1768827" cy="939801"/>
          </a:xfrm>
          <a:prstGeom prst="roundRect">
            <a:avLst>
              <a:gd name="adj" fmla="val 20270"/>
            </a:avLst>
          </a:pr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Output</a:t>
            </a:r>
          </a:p>
        </p:txBody>
      </p:sp>
      <p:sp>
        <p:nvSpPr>
          <p:cNvPr id="242" name="Database"/>
          <p:cNvSpPr/>
          <p:nvPr/>
        </p:nvSpPr>
        <p:spPr>
          <a:xfrm>
            <a:off x="2265018" y="3403841"/>
            <a:ext cx="2177687" cy="935229"/>
          </a:xfrm>
          <a:prstGeom prst="roundRect">
            <a:avLst>
              <a:gd name="adj" fmla="val 20369"/>
            </a:avLst>
          </a:pr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Database</a:t>
            </a:r>
          </a:p>
        </p:txBody>
      </p:sp>
      <p:sp>
        <p:nvSpPr>
          <p:cNvPr id="243" name="Line"/>
          <p:cNvSpPr/>
          <p:nvPr/>
        </p:nvSpPr>
        <p:spPr>
          <a:xfrm flipV="1">
            <a:off x="1526754" y="6067733"/>
            <a:ext cx="366250" cy="1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algn="l" defTabSz="457200">
              <a:defRPr b="0"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44" name="Line"/>
          <p:cNvSpPr/>
          <p:nvPr/>
        </p:nvSpPr>
        <p:spPr>
          <a:xfrm>
            <a:off x="4825550" y="6038976"/>
            <a:ext cx="285676" cy="1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algn="l" defTabSz="457200">
              <a:defRPr b="0"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45" name="Line"/>
          <p:cNvSpPr/>
          <p:nvPr/>
        </p:nvSpPr>
        <p:spPr>
          <a:xfrm>
            <a:off x="3337396" y="4364462"/>
            <a:ext cx="1" cy="298059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algn="l" defTabSz="457200">
              <a:defRPr b="0"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ure Functional Programming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Pure Functional Programming</a:t>
            </a:r>
          </a:p>
        </p:txBody>
      </p:sp>
      <p:sp>
        <p:nvSpPr>
          <p:cNvPr id="250" name="Benefit of Pure Functional Programming…"/>
          <p:cNvSpPr txBox="1"/>
          <p:nvPr/>
        </p:nvSpPr>
        <p:spPr>
          <a:xfrm>
            <a:off x="195262" y="1867693"/>
            <a:ext cx="14630401" cy="6522741"/>
          </a:xfrm>
          <a:prstGeom prst="rect">
            <a:avLst/>
          </a:prstGeom>
          <a:solidFill>
            <a:schemeClr val="accent3">
              <a:lumOff val="44000"/>
              <a:alpha val="749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t>Benefit of Pure Functional Programming</a:t>
            </a:r>
          </a:p>
          <a:p>
            <a:pPr lvl="2" marL="1062789" indent="-300789" algn="l">
              <a:lnSpc>
                <a:spcPct val="15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t>Easier to reason about abstract problems</a:t>
            </a:r>
          </a:p>
          <a:p>
            <a:pPr lvl="2" marL="1062789" indent="-300789" algn="l">
              <a:lnSpc>
                <a:spcPct val="15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t>Local reasoning </a:t>
            </a:r>
          </a:p>
          <a:p>
            <a:pPr lvl="2" marL="1062789" indent="-300789" algn="l">
              <a:lnSpc>
                <a:spcPct val="15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t>Facilitates testing </a:t>
            </a:r>
          </a:p>
          <a:p>
            <a:pPr lvl="2" marL="1062789" indent="-300789" algn="l">
              <a:lnSpc>
                <a:spcPct val="15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t>Often makes parallelisation easier due to lack of mutability</a:t>
            </a:r>
          </a:p>
          <a:p>
            <a:pPr lvl="2" marL="1062789" indent="-300789" algn="l">
              <a:lnSpc>
                <a:spcPct val="15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t>Can draw help from mathematical theories</a:t>
            </a:r>
          </a:p>
          <a:p>
            <a:pPr lvl="2" marL="1062789" indent="-300789" algn="l">
              <a:lnSpc>
                <a:spcPct val="15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t>Strange satisfaction in building highly composable code</a:t>
            </a:r>
          </a:p>
          <a:p>
            <a:pPr lvl="2" marL="1062789" indent="-300789" algn="l">
              <a:lnSpc>
                <a:spcPct val="15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t>Simpler when familiar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50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Functor"/>
          <p:cNvSpPr txBox="1"/>
          <p:nvPr>
            <p:ph type="title" idx="4294967295"/>
          </p:nvPr>
        </p:nvSpPr>
        <p:spPr>
          <a:xfrm>
            <a:off x="313656" y="2233635"/>
            <a:ext cx="14630401" cy="2010834"/>
          </a:xfrm>
          <a:prstGeom prst="rect">
            <a:avLst/>
          </a:prstGeom>
        </p:spPr>
        <p:txBody>
          <a:bodyPr/>
          <a:lstStyle>
            <a:lvl1pPr>
              <a:defRPr sz="144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Functor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What the ƒ is a Monad?"/>
          <p:cNvSpPr txBox="1"/>
          <p:nvPr>
            <p:ph type="ctrTitle" idx="4294967295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What the ƒ is a Monad?</a:t>
            </a:r>
          </a:p>
        </p:txBody>
      </p:sp>
      <p:pic>
        <p:nvPicPr>
          <p:cNvPr id="1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0249" y="2174926"/>
            <a:ext cx="7507135" cy="5433289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artist: Heni Sandoval"/>
          <p:cNvSpPr txBox="1"/>
          <p:nvPr/>
        </p:nvSpPr>
        <p:spPr>
          <a:xfrm>
            <a:off x="9772574" y="7323950"/>
            <a:ext cx="2135486" cy="323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solidFill>
                  <a:schemeClr val="accent3">
                    <a:lumOff val="44000"/>
                  </a:schemeClr>
                </a:solidFill>
              </a:defRPr>
            </a:pPr>
            <a:r>
              <a:t>artist: </a:t>
            </a:r>
            <a:r>
              <a:rPr u="sng"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Heni Sandoval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Functor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Functor</a:t>
            </a:r>
          </a:p>
        </p:txBody>
      </p:sp>
      <p:sp>
        <p:nvSpPr>
          <p:cNvPr id="259" name="In the context of Types, Functors are Polymorphic data constructors…"/>
          <p:cNvSpPr txBox="1"/>
          <p:nvPr/>
        </p:nvSpPr>
        <p:spPr>
          <a:xfrm>
            <a:off x="195262" y="1867693"/>
            <a:ext cx="14630401" cy="6350500"/>
          </a:xfrm>
          <a:prstGeom prst="rect">
            <a:avLst/>
          </a:prstGeom>
          <a:solidFill>
            <a:schemeClr val="accent3">
              <a:lumOff val="44000"/>
              <a:alpha val="749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t>In the context of Types, Functors are Polymorphic data constructors</a:t>
            </a:r>
          </a:p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t>Eg: List&lt;A&gt;, Optional&lt;A&gt;</a:t>
            </a:r>
          </a:p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t>They are basically containers for types</a:t>
            </a:r>
          </a:p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t>Functor :: Type -&gt; Type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59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Functor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Functor</a:t>
            </a:r>
          </a:p>
        </p:txBody>
      </p:sp>
      <p:sp>
        <p:nvSpPr>
          <p:cNvPr id="264" name="The function that creates the lifted function is called map"/>
          <p:cNvSpPr txBox="1"/>
          <p:nvPr/>
        </p:nvSpPr>
        <p:spPr>
          <a:xfrm>
            <a:off x="357981" y="6840605"/>
            <a:ext cx="14630401" cy="915095"/>
          </a:xfrm>
          <a:prstGeom prst="rect">
            <a:avLst/>
          </a:prstGeom>
          <a:solidFill>
            <a:schemeClr val="accent3">
              <a:lumOff val="44000"/>
              <a:alpha val="749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1" marL="681789" indent="-300789" algn="l">
              <a:lnSpc>
                <a:spcPct val="12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t>The function that creates the lifted function is called </a:t>
            </a:r>
            <a:r>
              <a:rPr sz="4800">
                <a:solidFill>
                  <a:srgbClr val="FF2600"/>
                </a:solidFill>
              </a:rPr>
              <a:t>map</a:t>
            </a:r>
          </a:p>
        </p:txBody>
      </p:sp>
      <p:sp>
        <p:nvSpPr>
          <p:cNvPr id="265" name="Circle"/>
          <p:cNvSpPr/>
          <p:nvPr/>
        </p:nvSpPr>
        <p:spPr>
          <a:xfrm>
            <a:off x="913957" y="1922711"/>
            <a:ext cx="653553" cy="653553"/>
          </a:xfrm>
          <a:prstGeom prst="ellipse">
            <a:avLst/>
          </a:prstGeom>
          <a:solidFill>
            <a:schemeClr val="accent1">
              <a:lumOff val="-7647"/>
            </a:schemeClr>
          </a:solidFill>
          <a:ln w="38100">
            <a:solidFill>
              <a:schemeClr val="accent3">
                <a:lumOff val="44000"/>
              </a:schemeClr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6" name="Circle"/>
          <p:cNvSpPr/>
          <p:nvPr/>
        </p:nvSpPr>
        <p:spPr>
          <a:xfrm>
            <a:off x="913957" y="5056287"/>
            <a:ext cx="653553" cy="653553"/>
          </a:xfrm>
          <a:prstGeom prst="ellipse">
            <a:avLst/>
          </a:prstGeom>
          <a:solidFill>
            <a:srgbClr val="FFFB00"/>
          </a:solidFill>
          <a:ln w="38100">
            <a:solidFill>
              <a:schemeClr val="accent3">
                <a:lumOff val="44000"/>
              </a:schemeClr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B00"/>
                </a:solidFill>
              </a:defRPr>
            </a:pPr>
          </a:p>
        </p:txBody>
      </p:sp>
      <p:grpSp>
        <p:nvGrpSpPr>
          <p:cNvPr id="270" name="Group"/>
          <p:cNvGrpSpPr/>
          <p:nvPr/>
        </p:nvGrpSpPr>
        <p:grpSpPr>
          <a:xfrm>
            <a:off x="4046096" y="2947853"/>
            <a:ext cx="2288847" cy="1740112"/>
            <a:chOff x="0" y="0"/>
            <a:chExt cx="2288846" cy="1740110"/>
          </a:xfrm>
        </p:grpSpPr>
        <p:sp>
          <p:nvSpPr>
            <p:cNvPr id="267" name="Arrow"/>
            <p:cNvSpPr/>
            <p:nvPr/>
          </p:nvSpPr>
          <p:spPr>
            <a:xfrm flipH="1" rot="16200000">
              <a:off x="948714" y="399978"/>
              <a:ext cx="1740111" cy="940154"/>
            </a:xfrm>
            <a:prstGeom prst="rightArrow">
              <a:avLst>
                <a:gd name="adj1" fmla="val 55062"/>
                <a:gd name="adj2" fmla="val 45078"/>
              </a:avLst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68" name="Line"/>
            <p:cNvSpPr/>
            <p:nvPr/>
          </p:nvSpPr>
          <p:spPr>
            <a:xfrm flipH="1">
              <a:off x="1818769" y="121540"/>
              <a:ext cx="1" cy="144518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b="0"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269" name="map (f)"/>
            <p:cNvSpPr txBox="1"/>
            <p:nvPr/>
          </p:nvSpPr>
          <p:spPr>
            <a:xfrm>
              <a:off x="-1" y="565028"/>
              <a:ext cx="1468836" cy="558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map (f)</a:t>
              </a:r>
            </a:p>
          </p:txBody>
        </p:sp>
      </p:grpSp>
      <p:sp>
        <p:nvSpPr>
          <p:cNvPr id="271" name="F :: A -&gt; F[A]…"/>
          <p:cNvSpPr txBox="1"/>
          <p:nvPr/>
        </p:nvSpPr>
        <p:spPr>
          <a:xfrm>
            <a:off x="7243557" y="1903661"/>
            <a:ext cx="7383571" cy="4010042"/>
          </a:xfrm>
          <a:prstGeom prst="rect">
            <a:avLst/>
          </a:prstGeom>
          <a:solidFill>
            <a:schemeClr val="accent3">
              <a:lumOff val="44000"/>
              <a:alpha val="749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algn="l" defTabSz="457200">
              <a:defRPr b="0" sz="300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lvl="1" algn="l" defTabSz="457200">
              <a:defRPr b="0" sz="3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 :: A -&gt; F[A]</a:t>
            </a:r>
          </a:p>
          <a:p>
            <a:pPr lvl="1" algn="l" defTabSz="457200">
              <a:defRPr b="0" sz="300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lvl="1" algn="l" defTabSz="457200">
              <a:defRPr b="0" sz="3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 :: A -&gt; B</a:t>
            </a:r>
          </a:p>
          <a:p>
            <a:pPr lvl="1" algn="l" defTabSz="457200">
              <a:defRPr b="0" sz="300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lvl="1" algn="l" defTabSz="457200">
              <a:defRPr b="0" sz="3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map :: (A -&gt; B) -&gt; F[A] -&gt; F[B]</a:t>
            </a:r>
          </a:p>
          <a:p>
            <a:pPr lvl="1" algn="l" defTabSz="457200">
              <a:defRPr b="0" sz="300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lvl="1" algn="l" defTabSz="457200">
              <a:defRPr b="0" sz="3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map(f) :: F[A] -&gt; F[B]</a:t>
            </a:r>
          </a:p>
        </p:txBody>
      </p:sp>
      <p:grpSp>
        <p:nvGrpSpPr>
          <p:cNvPr id="274" name="Group"/>
          <p:cNvGrpSpPr/>
          <p:nvPr/>
        </p:nvGrpSpPr>
        <p:grpSpPr>
          <a:xfrm>
            <a:off x="750596" y="2796654"/>
            <a:ext cx="490138" cy="2039243"/>
            <a:chOff x="0" y="0"/>
            <a:chExt cx="490136" cy="2039241"/>
          </a:xfrm>
        </p:grpSpPr>
        <p:sp>
          <p:nvSpPr>
            <p:cNvPr id="272" name="Line"/>
            <p:cNvSpPr/>
            <p:nvPr/>
          </p:nvSpPr>
          <p:spPr>
            <a:xfrm flipH="1">
              <a:off x="490136" y="0"/>
              <a:ext cx="1" cy="2039242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b="0"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273" name="f"/>
            <p:cNvSpPr txBox="1"/>
            <p:nvPr/>
          </p:nvSpPr>
          <p:spPr>
            <a:xfrm>
              <a:off x="0" y="716227"/>
              <a:ext cx="249635" cy="558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f</a:t>
              </a:r>
            </a:p>
          </p:txBody>
        </p:sp>
      </p:grpSp>
      <p:grpSp>
        <p:nvGrpSpPr>
          <p:cNvPr id="279" name="Group"/>
          <p:cNvGrpSpPr/>
          <p:nvPr/>
        </p:nvGrpSpPr>
        <p:grpSpPr>
          <a:xfrm>
            <a:off x="2043956" y="1674018"/>
            <a:ext cx="4396379" cy="1150939"/>
            <a:chOff x="0" y="0"/>
            <a:chExt cx="4396378" cy="1150937"/>
          </a:xfrm>
        </p:grpSpPr>
        <p:sp>
          <p:nvSpPr>
            <p:cNvPr id="275" name="Square"/>
            <p:cNvSpPr/>
            <p:nvPr/>
          </p:nvSpPr>
          <p:spPr>
            <a:xfrm>
              <a:off x="3245440" y="0"/>
              <a:ext cx="1150939" cy="1150938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76" name="Circle"/>
            <p:cNvSpPr/>
            <p:nvPr/>
          </p:nvSpPr>
          <p:spPr>
            <a:xfrm>
              <a:off x="3494133" y="248692"/>
              <a:ext cx="653553" cy="653553"/>
            </a:xfrm>
            <a:prstGeom prst="ellipse">
              <a:avLst/>
            </a:prstGeom>
            <a:solidFill>
              <a:schemeClr val="accent1">
                <a:lumOff val="-7647"/>
              </a:schemeClr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77" name="Shape"/>
            <p:cNvSpPr/>
            <p:nvPr/>
          </p:nvSpPr>
          <p:spPr>
            <a:xfrm flipH="1" rot="5400000">
              <a:off x="1008024" y="-800454"/>
              <a:ext cx="735610" cy="2751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0" y="7999"/>
                  </a:lnTo>
                  <a:lnTo>
                    <a:pt x="3507" y="7999"/>
                  </a:lnTo>
                  <a:lnTo>
                    <a:pt x="3507" y="12543"/>
                  </a:lnTo>
                  <a:cubicBezTo>
                    <a:pt x="3507" y="13928"/>
                    <a:pt x="1985" y="13786"/>
                    <a:pt x="44" y="13914"/>
                  </a:cubicBezTo>
                  <a:lnTo>
                    <a:pt x="44" y="14052"/>
                  </a:lnTo>
                  <a:lnTo>
                    <a:pt x="44" y="16343"/>
                  </a:lnTo>
                  <a:lnTo>
                    <a:pt x="44" y="21600"/>
                  </a:lnTo>
                  <a:cubicBezTo>
                    <a:pt x="4663" y="21294"/>
                    <a:pt x="9025" y="21480"/>
                    <a:pt x="10816" y="19652"/>
                  </a:cubicBezTo>
                  <a:cubicBezTo>
                    <a:pt x="12595" y="21480"/>
                    <a:pt x="16931" y="21294"/>
                    <a:pt x="21551" y="21600"/>
                  </a:cubicBezTo>
                  <a:lnTo>
                    <a:pt x="21551" y="16343"/>
                  </a:lnTo>
                  <a:lnTo>
                    <a:pt x="21551" y="14052"/>
                  </a:lnTo>
                  <a:lnTo>
                    <a:pt x="21551" y="13914"/>
                  </a:lnTo>
                  <a:cubicBezTo>
                    <a:pt x="19610" y="13786"/>
                    <a:pt x="18093" y="13928"/>
                    <a:pt x="18093" y="12543"/>
                  </a:cubicBezTo>
                  <a:lnTo>
                    <a:pt x="18093" y="7999"/>
                  </a:lnTo>
                  <a:lnTo>
                    <a:pt x="21600" y="7999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78" name="F"/>
            <p:cNvSpPr txBox="1"/>
            <p:nvPr/>
          </p:nvSpPr>
          <p:spPr>
            <a:xfrm>
              <a:off x="1179424" y="296366"/>
              <a:ext cx="362546" cy="5582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F</a:t>
              </a:r>
            </a:p>
          </p:txBody>
        </p:sp>
      </p:grpSp>
      <p:grpSp>
        <p:nvGrpSpPr>
          <p:cNvPr id="284" name="Group"/>
          <p:cNvGrpSpPr/>
          <p:nvPr/>
        </p:nvGrpSpPr>
        <p:grpSpPr>
          <a:xfrm>
            <a:off x="2043956" y="4759012"/>
            <a:ext cx="4396379" cy="1150938"/>
            <a:chOff x="0" y="0"/>
            <a:chExt cx="4396378" cy="1150937"/>
          </a:xfrm>
        </p:grpSpPr>
        <p:sp>
          <p:nvSpPr>
            <p:cNvPr id="280" name="Square"/>
            <p:cNvSpPr/>
            <p:nvPr/>
          </p:nvSpPr>
          <p:spPr>
            <a:xfrm>
              <a:off x="3245440" y="0"/>
              <a:ext cx="1150939" cy="1150938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81" name="Circle"/>
            <p:cNvSpPr/>
            <p:nvPr/>
          </p:nvSpPr>
          <p:spPr>
            <a:xfrm>
              <a:off x="3494133" y="248692"/>
              <a:ext cx="653553" cy="653553"/>
            </a:xfrm>
            <a:prstGeom prst="ellipse">
              <a:avLst/>
            </a:prstGeom>
            <a:solidFill>
              <a:srgbClr val="FFFB00"/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B00"/>
                  </a:solidFill>
                </a:defRPr>
              </a:pPr>
            </a:p>
          </p:txBody>
        </p:sp>
        <p:sp>
          <p:nvSpPr>
            <p:cNvPr id="282" name="Shape"/>
            <p:cNvSpPr/>
            <p:nvPr/>
          </p:nvSpPr>
          <p:spPr>
            <a:xfrm flipH="1" rot="5400000">
              <a:off x="1008024" y="-800361"/>
              <a:ext cx="735610" cy="2751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0" y="7999"/>
                  </a:lnTo>
                  <a:lnTo>
                    <a:pt x="3507" y="7999"/>
                  </a:lnTo>
                  <a:lnTo>
                    <a:pt x="3507" y="12543"/>
                  </a:lnTo>
                  <a:cubicBezTo>
                    <a:pt x="3507" y="13928"/>
                    <a:pt x="1985" y="13786"/>
                    <a:pt x="44" y="13914"/>
                  </a:cubicBezTo>
                  <a:lnTo>
                    <a:pt x="44" y="14052"/>
                  </a:lnTo>
                  <a:lnTo>
                    <a:pt x="44" y="16343"/>
                  </a:lnTo>
                  <a:lnTo>
                    <a:pt x="44" y="21600"/>
                  </a:lnTo>
                  <a:cubicBezTo>
                    <a:pt x="4663" y="21294"/>
                    <a:pt x="9025" y="21480"/>
                    <a:pt x="10816" y="19652"/>
                  </a:cubicBezTo>
                  <a:cubicBezTo>
                    <a:pt x="12595" y="21480"/>
                    <a:pt x="16931" y="21294"/>
                    <a:pt x="21551" y="21600"/>
                  </a:cubicBezTo>
                  <a:lnTo>
                    <a:pt x="21551" y="16343"/>
                  </a:lnTo>
                  <a:lnTo>
                    <a:pt x="21551" y="14052"/>
                  </a:lnTo>
                  <a:lnTo>
                    <a:pt x="21551" y="13914"/>
                  </a:lnTo>
                  <a:cubicBezTo>
                    <a:pt x="19610" y="13786"/>
                    <a:pt x="18093" y="13928"/>
                    <a:pt x="18093" y="12543"/>
                  </a:cubicBezTo>
                  <a:lnTo>
                    <a:pt x="18093" y="7999"/>
                  </a:lnTo>
                  <a:lnTo>
                    <a:pt x="21600" y="7999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83" name="F"/>
            <p:cNvSpPr txBox="1"/>
            <p:nvPr/>
          </p:nvSpPr>
          <p:spPr>
            <a:xfrm>
              <a:off x="1179424" y="319549"/>
              <a:ext cx="362546" cy="558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F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0" grpId="6"/>
      <p:bldP build="whole" bldLvl="1" animBg="1" rev="0" advAuto="0" spid="279" grpId="2"/>
      <p:bldP build="whole" bldLvl="1" animBg="1" rev="0" advAuto="0" spid="274" grpId="5"/>
      <p:bldP build="whole" bldLvl="1" animBg="1" rev="0" advAuto="0" spid="265" grpId="1"/>
      <p:bldP build="whole" bldLvl="1" animBg="1" rev="0" advAuto="0" spid="264" grpId="7"/>
      <p:bldP build="whole" bldLvl="1" animBg="1" rev="0" advAuto="0" spid="271" grpId="8"/>
      <p:bldP build="whole" bldLvl="1" animBg="1" rev="0" advAuto="0" spid="266" grpId="3"/>
      <p:bldP build="whole" bldLvl="1" animBg="1" rev="0" advAuto="0" spid="284" grpId="4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Higher Order Function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Higher Order Function</a:t>
            </a:r>
          </a:p>
        </p:txBody>
      </p:sp>
      <p:sp>
        <p:nvSpPr>
          <p:cNvPr id="289" name="//first-order function…"/>
          <p:cNvSpPr txBox="1"/>
          <p:nvPr/>
        </p:nvSpPr>
        <p:spPr>
          <a:xfrm>
            <a:off x="84094" y="1601341"/>
            <a:ext cx="15013474" cy="6883204"/>
          </a:xfrm>
          <a:prstGeom prst="rect">
            <a:avLst/>
          </a:prstGeom>
          <a:solidFill>
            <a:schemeClr val="accent3">
              <a:lumOff val="44000"/>
              <a:alpha val="749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52400" tIns="152400" rIns="152400" bIns="152400">
            <a:normAutofit fontScale="100000" lnSpcReduction="0"/>
          </a:bodyPr>
          <a:lstStyle/>
          <a:p>
            <a:pPr algn="l" defTabSz="457200">
              <a:defRPr b="0" i="1" sz="2700">
                <a:solidFill>
                  <a:srgbClr val="95939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//first-order function</a:t>
            </a:r>
            <a:endParaRPr i="0">
              <a:solidFill>
                <a:srgbClr val="000000"/>
              </a:solidFill>
            </a:endParaRPr>
          </a:p>
          <a:p>
            <a:pPr algn="l" defTabSz="457200">
              <a:defRPr sz="2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public int</a:t>
            </a:r>
            <a:r>
              <a:rPr b="0"/>
              <a:t> </a:t>
            </a:r>
            <a:r>
              <a:rPr b="0">
                <a:solidFill>
                  <a:srgbClr val="021994"/>
                </a:solidFill>
              </a:rPr>
              <a:t>timesTwo</a:t>
            </a:r>
            <a:r>
              <a:rPr b="0"/>
              <a:t>(</a:t>
            </a:r>
            <a:r>
              <a:t>int</a:t>
            </a:r>
            <a:r>
              <a:rPr b="0"/>
              <a:t> i){</a:t>
            </a:r>
            <a:endParaRPr b="0"/>
          </a:p>
          <a:p>
            <a:pPr algn="l" defTabSz="457200">
              <a:defRPr b="0" sz="2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</a:t>
            </a:r>
            <a:r>
              <a:rPr b="1"/>
              <a:t>return</a:t>
            </a:r>
            <a:r>
              <a:t> i * </a:t>
            </a:r>
            <a:r>
              <a:rPr>
                <a:solidFill>
                  <a:srgbClr val="BF8F00"/>
                </a:solidFill>
              </a:rPr>
              <a:t>2</a:t>
            </a:r>
            <a:r>
              <a:t>;</a:t>
            </a:r>
          </a:p>
          <a:p>
            <a:pPr algn="l" defTabSz="457200">
              <a:defRPr b="0" sz="2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  <a:p>
            <a:pPr algn="l" defTabSz="457200">
              <a:defRPr b="0" sz="270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457200">
              <a:defRPr b="0" i="1" sz="2700">
                <a:solidFill>
                  <a:srgbClr val="95939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//higher-order function</a:t>
            </a:r>
            <a:endParaRPr i="0">
              <a:solidFill>
                <a:srgbClr val="000000"/>
              </a:solidFill>
            </a:endParaRPr>
          </a:p>
          <a:p>
            <a:pPr algn="l" defTabSz="457200">
              <a:defRPr b="0" sz="2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public</a:t>
            </a:r>
            <a:r>
              <a:t> Function&lt;Integer, Integer&gt; </a:t>
            </a:r>
            <a:r>
              <a:rPr>
                <a:solidFill>
                  <a:srgbClr val="021994"/>
                </a:solidFill>
              </a:rPr>
              <a:t>multiplyBy</a:t>
            </a:r>
            <a:r>
              <a:t>(</a:t>
            </a:r>
            <a:r>
              <a:rPr b="1"/>
              <a:t>int</a:t>
            </a:r>
            <a:r>
              <a:t> n){</a:t>
            </a:r>
          </a:p>
          <a:p>
            <a:pPr algn="l" defTabSz="457200">
              <a:defRPr b="0" sz="2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</a:t>
            </a:r>
            <a:r>
              <a:rPr b="1"/>
              <a:t>return</a:t>
            </a:r>
            <a:r>
              <a:t> x -&gt; x * n;</a:t>
            </a:r>
          </a:p>
          <a:p>
            <a:pPr algn="l" defTabSz="457200">
              <a:defRPr b="0" sz="2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  <a:p>
            <a:pPr algn="l" defTabSz="457200">
              <a:defRPr b="0" sz="270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457200">
              <a:defRPr b="0" i="1" sz="2700">
                <a:solidFill>
                  <a:srgbClr val="95939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//higher-order function</a:t>
            </a:r>
            <a:endParaRPr i="0">
              <a:solidFill>
                <a:srgbClr val="000000"/>
              </a:solidFill>
            </a:endParaRPr>
          </a:p>
          <a:p>
            <a:pPr algn="l" defTabSz="457200">
              <a:defRPr b="0" sz="2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public</a:t>
            </a:r>
            <a:r>
              <a:t> Function&lt;Integer, Integer&gt; t</a:t>
            </a:r>
            <a:r>
              <a:rPr>
                <a:solidFill>
                  <a:srgbClr val="021994"/>
                </a:solidFill>
              </a:rPr>
              <a:t>wice</a:t>
            </a:r>
            <a:r>
              <a:t>(Function&lt;Integer, Integer&gt; f){</a:t>
            </a:r>
          </a:p>
          <a:p>
            <a:pPr algn="l" defTabSz="457200">
              <a:defRPr b="0" sz="2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 b="1"/>
              <a:t>return</a:t>
            </a:r>
            <a:r>
              <a:t> i -&gt; f.</a:t>
            </a:r>
            <a:r>
              <a:rPr>
                <a:solidFill>
                  <a:srgbClr val="021994"/>
                </a:solidFill>
              </a:rPr>
              <a:t>andThen</a:t>
            </a:r>
            <a:r>
              <a:t>(f).</a:t>
            </a:r>
            <a:r>
              <a:rPr>
                <a:solidFill>
                  <a:srgbClr val="021994"/>
                </a:solidFill>
              </a:rPr>
              <a:t>apply</a:t>
            </a:r>
            <a:r>
              <a:t>(i);</a:t>
            </a:r>
          </a:p>
          <a:p>
            <a:pPr algn="l" defTabSz="457200">
              <a:defRPr b="0" sz="2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Functor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Functor</a:t>
            </a:r>
          </a:p>
        </p:txBody>
      </p:sp>
      <p:grpSp>
        <p:nvGrpSpPr>
          <p:cNvPr id="298" name="Group"/>
          <p:cNvGrpSpPr/>
          <p:nvPr/>
        </p:nvGrpSpPr>
        <p:grpSpPr>
          <a:xfrm>
            <a:off x="6728897" y="1530989"/>
            <a:ext cx="3807289" cy="829495"/>
            <a:chOff x="0" y="0"/>
            <a:chExt cx="3807288" cy="829493"/>
          </a:xfrm>
        </p:grpSpPr>
        <p:sp>
          <p:nvSpPr>
            <p:cNvPr id="294" name="Circle"/>
            <p:cNvSpPr/>
            <p:nvPr/>
          </p:nvSpPr>
          <p:spPr>
            <a:xfrm>
              <a:off x="0" y="252142"/>
              <a:ext cx="577352" cy="577352"/>
            </a:xfrm>
            <a:prstGeom prst="ellipse">
              <a:avLst/>
            </a:prstGeom>
            <a:solidFill>
              <a:schemeClr val="accent1">
                <a:lumOff val="-7647"/>
              </a:schemeClr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95" name="Circle"/>
            <p:cNvSpPr/>
            <p:nvPr/>
          </p:nvSpPr>
          <p:spPr>
            <a:xfrm>
              <a:off x="3229936" y="252142"/>
              <a:ext cx="577353" cy="577352"/>
            </a:xfrm>
            <a:prstGeom prst="ellipse">
              <a:avLst/>
            </a:prstGeom>
            <a:solidFill>
              <a:srgbClr val="FFFB00"/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B00"/>
                  </a:solidFill>
                </a:defRPr>
              </a:pPr>
            </a:p>
          </p:txBody>
        </p:sp>
        <p:sp>
          <p:nvSpPr>
            <p:cNvPr id="296" name="Line"/>
            <p:cNvSpPr/>
            <p:nvPr/>
          </p:nvSpPr>
          <p:spPr>
            <a:xfrm>
              <a:off x="897309" y="540818"/>
              <a:ext cx="2012670" cy="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b="0"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297" name="f"/>
            <p:cNvSpPr txBox="1"/>
            <p:nvPr/>
          </p:nvSpPr>
          <p:spPr>
            <a:xfrm>
              <a:off x="1778827" y="0"/>
              <a:ext cx="249635" cy="558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f</a:t>
              </a:r>
            </a:p>
          </p:txBody>
        </p:sp>
      </p:grpSp>
      <p:grpSp>
        <p:nvGrpSpPr>
          <p:cNvPr id="304" name="Group"/>
          <p:cNvGrpSpPr/>
          <p:nvPr/>
        </p:nvGrpSpPr>
        <p:grpSpPr>
          <a:xfrm>
            <a:off x="10698417" y="3311983"/>
            <a:ext cx="3165505" cy="596402"/>
            <a:chOff x="0" y="0"/>
            <a:chExt cx="3165504" cy="596401"/>
          </a:xfrm>
        </p:grpSpPr>
        <p:sp>
          <p:nvSpPr>
            <p:cNvPr id="299" name="1"/>
            <p:cNvSpPr/>
            <p:nvPr/>
          </p:nvSpPr>
          <p:spPr>
            <a:xfrm>
              <a:off x="0" y="19049"/>
              <a:ext cx="577352" cy="577353"/>
            </a:xfrm>
            <a:prstGeom prst="ellipse">
              <a:avLst/>
            </a:prstGeom>
            <a:solidFill>
              <a:schemeClr val="accent1">
                <a:lumOff val="-7647"/>
              </a:schemeClr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00" name="Line"/>
            <p:cNvSpPr/>
            <p:nvPr/>
          </p:nvSpPr>
          <p:spPr>
            <a:xfrm>
              <a:off x="604984" y="309295"/>
              <a:ext cx="615452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b="0"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301" name="2"/>
            <p:cNvSpPr/>
            <p:nvPr/>
          </p:nvSpPr>
          <p:spPr>
            <a:xfrm>
              <a:off x="1229457" y="19049"/>
              <a:ext cx="577353" cy="577353"/>
            </a:xfrm>
            <a:prstGeom prst="ellipse">
              <a:avLst/>
            </a:prstGeom>
            <a:solidFill>
              <a:schemeClr val="accent1">
                <a:lumOff val="-7647"/>
              </a:schemeClr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302" name="Line"/>
            <p:cNvSpPr/>
            <p:nvPr/>
          </p:nvSpPr>
          <p:spPr>
            <a:xfrm>
              <a:off x="1863704" y="309295"/>
              <a:ext cx="615453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b="0"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303" name="{}"/>
            <p:cNvSpPr txBox="1"/>
            <p:nvPr/>
          </p:nvSpPr>
          <p:spPr>
            <a:xfrm>
              <a:off x="2546977" y="0"/>
              <a:ext cx="618528" cy="558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/>
              <a:r>
                <a:t>{}</a:t>
              </a:r>
            </a:p>
          </p:txBody>
        </p:sp>
      </p:grpSp>
      <p:grpSp>
        <p:nvGrpSpPr>
          <p:cNvPr id="310" name="Group"/>
          <p:cNvGrpSpPr/>
          <p:nvPr/>
        </p:nvGrpSpPr>
        <p:grpSpPr>
          <a:xfrm>
            <a:off x="10698417" y="6053111"/>
            <a:ext cx="3165505" cy="596403"/>
            <a:chOff x="0" y="0"/>
            <a:chExt cx="3165504" cy="596401"/>
          </a:xfrm>
        </p:grpSpPr>
        <p:sp>
          <p:nvSpPr>
            <p:cNvPr id="305" name="1"/>
            <p:cNvSpPr/>
            <p:nvPr/>
          </p:nvSpPr>
          <p:spPr>
            <a:xfrm>
              <a:off x="0" y="19049"/>
              <a:ext cx="577352" cy="577353"/>
            </a:xfrm>
            <a:prstGeom prst="ellipse">
              <a:avLst/>
            </a:prstGeom>
            <a:solidFill>
              <a:srgbClr val="FFFB00"/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/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06" name="Line"/>
            <p:cNvSpPr/>
            <p:nvPr/>
          </p:nvSpPr>
          <p:spPr>
            <a:xfrm>
              <a:off x="604984" y="309295"/>
              <a:ext cx="615452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b="0"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307" name="2"/>
            <p:cNvSpPr/>
            <p:nvPr/>
          </p:nvSpPr>
          <p:spPr>
            <a:xfrm>
              <a:off x="1229457" y="19049"/>
              <a:ext cx="577353" cy="577353"/>
            </a:xfrm>
            <a:prstGeom prst="ellipse">
              <a:avLst/>
            </a:prstGeom>
            <a:solidFill>
              <a:srgbClr val="FFFB00"/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/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308" name="Line"/>
            <p:cNvSpPr/>
            <p:nvPr/>
          </p:nvSpPr>
          <p:spPr>
            <a:xfrm>
              <a:off x="1863704" y="309295"/>
              <a:ext cx="615453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b="0"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309" name="{}"/>
            <p:cNvSpPr txBox="1"/>
            <p:nvPr/>
          </p:nvSpPr>
          <p:spPr>
            <a:xfrm>
              <a:off x="2546977" y="0"/>
              <a:ext cx="618528" cy="558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/>
              <a:r>
                <a:t>{}</a:t>
              </a:r>
            </a:p>
          </p:txBody>
        </p:sp>
      </p:grpSp>
      <p:grpSp>
        <p:nvGrpSpPr>
          <p:cNvPr id="313" name="Group"/>
          <p:cNvGrpSpPr/>
          <p:nvPr/>
        </p:nvGrpSpPr>
        <p:grpSpPr>
          <a:xfrm>
            <a:off x="358128" y="7481065"/>
            <a:ext cx="3301587" cy="885912"/>
            <a:chOff x="0" y="0"/>
            <a:chExt cx="3301586" cy="885911"/>
          </a:xfrm>
        </p:grpSpPr>
        <p:sp>
          <p:nvSpPr>
            <p:cNvPr id="311" name="Some&lt;      &gt;"/>
            <p:cNvSpPr txBox="1"/>
            <p:nvPr/>
          </p:nvSpPr>
          <p:spPr>
            <a:xfrm>
              <a:off x="0" y="0"/>
              <a:ext cx="3301587" cy="885912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65100" tIns="165100" rIns="165100" bIns="165100" numCol="1" anchor="ctr">
              <a:spAutoFit/>
            </a:bodyPr>
            <a:lstStyle>
              <a:lvl1pPr>
                <a:defRPr sz="3800"/>
              </a:lvl1pPr>
            </a:lstStyle>
            <a:p>
              <a:pPr/>
              <a:r>
                <a:t>Some&lt;      &gt;</a:t>
              </a:r>
            </a:p>
          </p:txBody>
        </p:sp>
        <p:sp>
          <p:nvSpPr>
            <p:cNvPr id="312" name="Circle"/>
            <p:cNvSpPr/>
            <p:nvPr/>
          </p:nvSpPr>
          <p:spPr>
            <a:xfrm>
              <a:off x="2004323" y="154279"/>
              <a:ext cx="577353" cy="577353"/>
            </a:xfrm>
            <a:prstGeom prst="ellipse">
              <a:avLst/>
            </a:prstGeom>
            <a:solidFill>
              <a:srgbClr val="FFFB00"/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B00"/>
                  </a:solidFill>
                </a:defRPr>
              </a:pPr>
            </a:p>
          </p:txBody>
        </p:sp>
      </p:grpSp>
      <p:grpSp>
        <p:nvGrpSpPr>
          <p:cNvPr id="317" name="Group"/>
          <p:cNvGrpSpPr/>
          <p:nvPr/>
        </p:nvGrpSpPr>
        <p:grpSpPr>
          <a:xfrm>
            <a:off x="283361" y="5660023"/>
            <a:ext cx="2288847" cy="1740112"/>
            <a:chOff x="0" y="0"/>
            <a:chExt cx="2288846" cy="1740110"/>
          </a:xfrm>
        </p:grpSpPr>
        <p:sp>
          <p:nvSpPr>
            <p:cNvPr id="314" name="Arrow"/>
            <p:cNvSpPr/>
            <p:nvPr/>
          </p:nvSpPr>
          <p:spPr>
            <a:xfrm flipH="1" rot="16200000">
              <a:off x="948714" y="399978"/>
              <a:ext cx="1740111" cy="940154"/>
            </a:xfrm>
            <a:prstGeom prst="rightArrow">
              <a:avLst>
                <a:gd name="adj1" fmla="val 55062"/>
                <a:gd name="adj2" fmla="val 45078"/>
              </a:avLst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15" name="Line"/>
            <p:cNvSpPr/>
            <p:nvPr/>
          </p:nvSpPr>
          <p:spPr>
            <a:xfrm flipH="1">
              <a:off x="1818769" y="121540"/>
              <a:ext cx="1" cy="144518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b="0"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316" name="map (f)"/>
            <p:cNvSpPr txBox="1"/>
            <p:nvPr/>
          </p:nvSpPr>
          <p:spPr>
            <a:xfrm>
              <a:off x="-1" y="565028"/>
              <a:ext cx="1468836" cy="558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map (f)</a:t>
              </a:r>
            </a:p>
          </p:txBody>
        </p:sp>
      </p:grpSp>
      <p:sp>
        <p:nvSpPr>
          <p:cNvPr id="318" name="Empty&lt;&gt;"/>
          <p:cNvSpPr txBox="1"/>
          <p:nvPr/>
        </p:nvSpPr>
        <p:spPr>
          <a:xfrm>
            <a:off x="4434482" y="7481065"/>
            <a:ext cx="3301587" cy="885912"/>
          </a:xfrm>
          <a:prstGeom prst="rect">
            <a:avLst/>
          </a:pr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65100" tIns="165100" rIns="165100" bIns="165100" anchor="ctr">
            <a:spAutoFit/>
          </a:bodyPr>
          <a:lstStyle>
            <a:lvl1pPr>
              <a:defRPr sz="3800"/>
            </a:lvl1pPr>
          </a:lstStyle>
          <a:p>
            <a:pPr/>
            <a:r>
              <a:t>Empty&lt;&gt;</a:t>
            </a:r>
          </a:p>
        </p:txBody>
      </p:sp>
      <p:grpSp>
        <p:nvGrpSpPr>
          <p:cNvPr id="322" name="Group"/>
          <p:cNvGrpSpPr/>
          <p:nvPr/>
        </p:nvGrpSpPr>
        <p:grpSpPr>
          <a:xfrm>
            <a:off x="4277818" y="5660023"/>
            <a:ext cx="2288847" cy="1740112"/>
            <a:chOff x="0" y="0"/>
            <a:chExt cx="2288846" cy="1740110"/>
          </a:xfrm>
        </p:grpSpPr>
        <p:sp>
          <p:nvSpPr>
            <p:cNvPr id="319" name="Arrow"/>
            <p:cNvSpPr/>
            <p:nvPr/>
          </p:nvSpPr>
          <p:spPr>
            <a:xfrm flipH="1" rot="16200000">
              <a:off x="948714" y="399978"/>
              <a:ext cx="1740111" cy="940154"/>
            </a:xfrm>
            <a:prstGeom prst="rightArrow">
              <a:avLst>
                <a:gd name="adj1" fmla="val 55062"/>
                <a:gd name="adj2" fmla="val 45078"/>
              </a:avLst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20" name="Line"/>
            <p:cNvSpPr/>
            <p:nvPr/>
          </p:nvSpPr>
          <p:spPr>
            <a:xfrm flipH="1">
              <a:off x="1818769" y="121540"/>
              <a:ext cx="1" cy="144518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b="0"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321" name="map (f)"/>
            <p:cNvSpPr txBox="1"/>
            <p:nvPr/>
          </p:nvSpPr>
          <p:spPr>
            <a:xfrm>
              <a:off x="-1" y="565028"/>
              <a:ext cx="1468836" cy="558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map (f)</a:t>
              </a:r>
            </a:p>
          </p:txBody>
        </p:sp>
      </p:grpSp>
      <p:sp>
        <p:nvSpPr>
          <p:cNvPr id="323" name="Line"/>
          <p:cNvSpPr/>
          <p:nvPr/>
        </p:nvSpPr>
        <p:spPr>
          <a:xfrm flipV="1">
            <a:off x="8632540" y="2488189"/>
            <a:ext cx="1" cy="5647374"/>
          </a:xfrm>
          <a:prstGeom prst="line">
            <a:avLst/>
          </a:prstGeom>
          <a:ln w="50800">
            <a:solidFill>
              <a:schemeClr val="accent1"/>
            </a:solidFill>
            <a:bevel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algn="l" defTabSz="457200">
              <a:defRPr b="0"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grpSp>
        <p:nvGrpSpPr>
          <p:cNvPr id="327" name="Group"/>
          <p:cNvGrpSpPr/>
          <p:nvPr/>
        </p:nvGrpSpPr>
        <p:grpSpPr>
          <a:xfrm>
            <a:off x="10448870" y="4149728"/>
            <a:ext cx="2288847" cy="1740111"/>
            <a:chOff x="0" y="0"/>
            <a:chExt cx="2288846" cy="1740110"/>
          </a:xfrm>
        </p:grpSpPr>
        <p:sp>
          <p:nvSpPr>
            <p:cNvPr id="324" name="Arrow"/>
            <p:cNvSpPr/>
            <p:nvPr/>
          </p:nvSpPr>
          <p:spPr>
            <a:xfrm flipH="1" rot="16200000">
              <a:off x="948714" y="399978"/>
              <a:ext cx="1740111" cy="940154"/>
            </a:xfrm>
            <a:prstGeom prst="rightArrow">
              <a:avLst>
                <a:gd name="adj1" fmla="val 55062"/>
                <a:gd name="adj2" fmla="val 45078"/>
              </a:avLst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25" name="Line"/>
            <p:cNvSpPr/>
            <p:nvPr/>
          </p:nvSpPr>
          <p:spPr>
            <a:xfrm flipH="1">
              <a:off x="1818769" y="121540"/>
              <a:ext cx="1" cy="144518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b="0"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326" name="map (f)"/>
            <p:cNvSpPr txBox="1"/>
            <p:nvPr/>
          </p:nvSpPr>
          <p:spPr>
            <a:xfrm>
              <a:off x="-1" y="565028"/>
              <a:ext cx="1468836" cy="558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map (f)</a:t>
              </a:r>
            </a:p>
          </p:txBody>
        </p:sp>
      </p:grpSp>
      <p:grpSp>
        <p:nvGrpSpPr>
          <p:cNvPr id="338" name="Group"/>
          <p:cNvGrpSpPr/>
          <p:nvPr/>
        </p:nvGrpSpPr>
        <p:grpSpPr>
          <a:xfrm>
            <a:off x="358128" y="2987098"/>
            <a:ext cx="7377940" cy="2591995"/>
            <a:chOff x="0" y="0"/>
            <a:chExt cx="7377939" cy="2591994"/>
          </a:xfrm>
        </p:grpSpPr>
        <p:grpSp>
          <p:nvGrpSpPr>
            <p:cNvPr id="330" name="Group"/>
            <p:cNvGrpSpPr/>
            <p:nvPr/>
          </p:nvGrpSpPr>
          <p:grpSpPr>
            <a:xfrm>
              <a:off x="1521529" y="0"/>
              <a:ext cx="4390152" cy="885912"/>
              <a:chOff x="0" y="0"/>
              <a:chExt cx="4390151" cy="885911"/>
            </a:xfrm>
          </p:grpSpPr>
          <p:sp>
            <p:nvSpPr>
              <p:cNvPr id="328" name="Optional&lt;      &gt;"/>
              <p:cNvSpPr txBox="1"/>
              <p:nvPr/>
            </p:nvSpPr>
            <p:spPr>
              <a:xfrm>
                <a:off x="0" y="0"/>
                <a:ext cx="4390152" cy="885912"/>
              </a:xfrm>
              <a:prstGeom prst="rect">
                <a:avLst/>
              </a:prstGeom>
              <a:solidFill>
                <a:schemeClr val="accent3">
                  <a:lumOff val="44000"/>
                </a:schemeClr>
              </a:solidFill>
              <a:ln w="25400" cap="flat">
                <a:solidFill>
                  <a:schemeClr val="accent1"/>
                </a:solidFill>
                <a:prstDash val="solid"/>
                <a:bevel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65100" tIns="165100" rIns="165100" bIns="165100" numCol="1" anchor="ctr">
                <a:spAutoFit/>
              </a:bodyPr>
              <a:lstStyle>
                <a:lvl1pPr>
                  <a:defRPr sz="3800"/>
                </a:lvl1pPr>
              </a:lstStyle>
              <a:p>
                <a:pPr/>
                <a:r>
                  <a:t>Optional&lt;      &gt;</a:t>
                </a:r>
              </a:p>
            </p:txBody>
          </p:sp>
          <p:sp>
            <p:nvSpPr>
              <p:cNvPr id="329" name="Circle"/>
              <p:cNvSpPr/>
              <p:nvPr/>
            </p:nvSpPr>
            <p:spPr>
              <a:xfrm>
                <a:off x="2863818" y="116179"/>
                <a:ext cx="653553" cy="653553"/>
              </a:xfrm>
              <a:prstGeom prst="ellipse">
                <a:avLst/>
              </a:prstGeom>
              <a:solidFill>
                <a:schemeClr val="accent1">
                  <a:lumOff val="-7647"/>
                </a:schemeClr>
              </a:solidFill>
              <a:ln w="38100" cap="flat">
                <a:solidFill>
                  <a:schemeClr val="accent3">
                    <a:lumOff val="44000"/>
                  </a:schemeClr>
                </a:solidFill>
                <a:prstDash val="solid"/>
                <a:bevel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333" name="Group"/>
            <p:cNvGrpSpPr/>
            <p:nvPr/>
          </p:nvGrpSpPr>
          <p:grpSpPr>
            <a:xfrm>
              <a:off x="0" y="1706082"/>
              <a:ext cx="3301587" cy="885913"/>
              <a:chOff x="0" y="0"/>
              <a:chExt cx="3301586" cy="885911"/>
            </a:xfrm>
          </p:grpSpPr>
          <p:sp>
            <p:nvSpPr>
              <p:cNvPr id="331" name="Some&lt;      &gt;"/>
              <p:cNvSpPr txBox="1"/>
              <p:nvPr/>
            </p:nvSpPr>
            <p:spPr>
              <a:xfrm>
                <a:off x="0" y="0"/>
                <a:ext cx="3301587" cy="885912"/>
              </a:xfrm>
              <a:prstGeom prst="rect">
                <a:avLst/>
              </a:prstGeom>
              <a:solidFill>
                <a:schemeClr val="accent3">
                  <a:lumOff val="44000"/>
                </a:schemeClr>
              </a:solidFill>
              <a:ln w="25400" cap="flat">
                <a:solidFill>
                  <a:schemeClr val="accent1"/>
                </a:solidFill>
                <a:prstDash val="solid"/>
                <a:bevel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65100" tIns="165100" rIns="165100" bIns="165100" numCol="1" anchor="ctr">
                <a:spAutoFit/>
              </a:bodyPr>
              <a:lstStyle>
                <a:lvl1pPr>
                  <a:defRPr sz="3800"/>
                </a:lvl1pPr>
              </a:lstStyle>
              <a:p>
                <a:pPr/>
                <a:r>
                  <a:t>Some&lt;      &gt;</a:t>
                </a:r>
              </a:p>
            </p:txBody>
          </p:sp>
          <p:sp>
            <p:nvSpPr>
              <p:cNvPr id="332" name="Circle"/>
              <p:cNvSpPr/>
              <p:nvPr/>
            </p:nvSpPr>
            <p:spPr>
              <a:xfrm>
                <a:off x="1998043" y="116180"/>
                <a:ext cx="653553" cy="653552"/>
              </a:xfrm>
              <a:prstGeom prst="ellipse">
                <a:avLst/>
              </a:prstGeom>
              <a:solidFill>
                <a:schemeClr val="accent1">
                  <a:lumOff val="-7647"/>
                </a:schemeClr>
              </a:solidFill>
              <a:ln w="38100" cap="flat">
                <a:solidFill>
                  <a:schemeClr val="accent3">
                    <a:lumOff val="44000"/>
                  </a:schemeClr>
                </a:solidFill>
                <a:prstDash val="solid"/>
                <a:bevel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334" name="Empty&lt;&gt;"/>
            <p:cNvSpPr txBox="1"/>
            <p:nvPr/>
          </p:nvSpPr>
          <p:spPr>
            <a:xfrm>
              <a:off x="4076353" y="1706082"/>
              <a:ext cx="3301587" cy="885913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65100" tIns="165100" rIns="165100" bIns="165100" numCol="1" anchor="ctr">
              <a:spAutoFit/>
            </a:bodyPr>
            <a:lstStyle>
              <a:lvl1pPr>
                <a:defRPr sz="3800"/>
              </a:lvl1pPr>
            </a:lstStyle>
            <a:p>
              <a:pPr/>
              <a:r>
                <a:t>Empty&lt;&gt;</a:t>
              </a:r>
            </a:p>
          </p:txBody>
        </p:sp>
        <p:sp>
          <p:nvSpPr>
            <p:cNvPr id="335" name="Triangle"/>
            <p:cNvSpPr/>
            <p:nvPr/>
          </p:nvSpPr>
          <p:spPr>
            <a:xfrm rot="8100000">
              <a:off x="3486854" y="1008953"/>
              <a:ext cx="459501" cy="459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39" name="Connection Line"/>
            <p:cNvSpPr/>
            <p:nvPr/>
          </p:nvSpPr>
          <p:spPr>
            <a:xfrm>
              <a:off x="1649730" y="1264920"/>
              <a:ext cx="2073910" cy="427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7563"/>
                  </a:lnTo>
                  <a:lnTo>
                    <a:pt x="21600" y="7563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/>
            </a:p>
          </p:txBody>
        </p:sp>
        <p:sp>
          <p:nvSpPr>
            <p:cNvPr id="340" name="Connection Line"/>
            <p:cNvSpPr/>
            <p:nvPr/>
          </p:nvSpPr>
          <p:spPr>
            <a:xfrm>
              <a:off x="3738880" y="1410970"/>
              <a:ext cx="1987550" cy="281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3" grpId="4"/>
      <p:bldP build="whole" bldLvl="1" animBg="1" rev="0" advAuto="0" spid="310" grpId="9"/>
      <p:bldP build="whole" bldLvl="1" animBg="1" rev="0" advAuto="0" spid="327" grpId="8"/>
      <p:bldP build="whole" bldLvl="1" animBg="1" rev="0" advAuto="0" spid="317" grpId="3"/>
      <p:bldP build="whole" bldLvl="1" animBg="1" rev="0" advAuto="0" spid="298" grpId="1"/>
      <p:bldP build="whole" bldLvl="1" animBg="1" rev="0" advAuto="0" spid="322" grpId="5"/>
      <p:bldP build="whole" bldLvl="1" animBg="1" rev="0" advAuto="0" spid="318" grpId="6"/>
      <p:bldP build="whole" bldLvl="1" animBg="1" rev="0" advAuto="0" spid="338" grpId="2"/>
      <p:bldP build="whole" bldLvl="1" animBg="1" rev="0" advAuto="0" spid="304" grpId="7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Functor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Functor</a:t>
            </a:r>
          </a:p>
        </p:txBody>
      </p:sp>
      <p:sp>
        <p:nvSpPr>
          <p:cNvPr id="345" name="Functor Summary…"/>
          <p:cNvSpPr txBox="1"/>
          <p:nvPr/>
        </p:nvSpPr>
        <p:spPr>
          <a:xfrm>
            <a:off x="195262" y="1867693"/>
            <a:ext cx="14809880" cy="6350500"/>
          </a:xfrm>
          <a:prstGeom prst="rect">
            <a:avLst/>
          </a:prstGeom>
          <a:solidFill>
            <a:schemeClr val="accent3">
              <a:lumOff val="44000"/>
              <a:alpha val="749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t>Functor Summary</a:t>
            </a:r>
          </a:p>
          <a:p>
            <a:pPr lvl="2" marL="1062789" indent="-300789" algn="l">
              <a:lnSpc>
                <a:spcPct val="15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t>Container for types</a:t>
            </a:r>
          </a:p>
          <a:p>
            <a:pPr lvl="2" marL="1062789" indent="-300789" algn="l">
              <a:lnSpc>
                <a:spcPct val="15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rPr>
                <a:solidFill>
                  <a:srgbClr val="021994"/>
                </a:solidFill>
              </a:rPr>
              <a:t>map</a:t>
            </a:r>
            <a:r>
              <a:t> “lifts” functions</a:t>
            </a:r>
          </a:p>
          <a:p>
            <a:pPr lvl="2" marL="1062789" indent="-300789" algn="l">
              <a:lnSpc>
                <a:spcPct val="15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t>Lifted functions change the content of the box, not the box</a:t>
            </a:r>
          </a:p>
          <a:p>
            <a:pPr lvl="2" marL="1062789" indent="-300789" algn="l">
              <a:lnSpc>
                <a:spcPct val="15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t>Structure is unchanged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45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Functor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Functor</a:t>
            </a:r>
          </a:p>
        </p:txBody>
      </p:sp>
      <p:sp>
        <p:nvSpPr>
          <p:cNvPr id="350" name="Rectangle"/>
          <p:cNvSpPr/>
          <p:nvPr/>
        </p:nvSpPr>
        <p:spPr>
          <a:xfrm>
            <a:off x="3888931" y="2254188"/>
            <a:ext cx="7568500" cy="4635624"/>
          </a:xfrm>
          <a:prstGeom prst="rect">
            <a:avLst/>
          </a:prstGeom>
          <a:solidFill>
            <a:srgbClr val="ECECEC"/>
          </a:solidFill>
          <a:ln>
            <a:solidFill>
              <a:srgbClr val="A5B2D6"/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351" name="Definition"/>
          <p:cNvSpPr txBox="1"/>
          <p:nvPr/>
        </p:nvSpPr>
        <p:spPr>
          <a:xfrm>
            <a:off x="4411333" y="2945550"/>
            <a:ext cx="2573462" cy="6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u="sng"/>
            </a:lvl1pPr>
          </a:lstStyle>
          <a:p>
            <a:pPr/>
            <a:r>
              <a:t>Definition</a:t>
            </a:r>
          </a:p>
        </p:txBody>
      </p:sp>
      <p:sp>
        <p:nvSpPr>
          <p:cNvPr id="352" name="functor ≈ map"/>
          <p:cNvSpPr txBox="1"/>
          <p:nvPr/>
        </p:nvSpPr>
        <p:spPr>
          <a:xfrm>
            <a:off x="5706013" y="4433551"/>
            <a:ext cx="3637137" cy="6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FF9300"/>
                </a:solidFill>
              </a:defRPr>
            </a:lvl1pPr>
          </a:lstStyle>
          <a:p>
            <a:pPr/>
            <a:r>
              <a:t>functor ≈ map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Monad!"/>
          <p:cNvSpPr txBox="1"/>
          <p:nvPr>
            <p:ph type="title" idx="4294967295"/>
          </p:nvPr>
        </p:nvSpPr>
        <p:spPr>
          <a:xfrm>
            <a:off x="313656" y="2233635"/>
            <a:ext cx="14630401" cy="2010834"/>
          </a:xfrm>
          <a:prstGeom prst="rect">
            <a:avLst/>
          </a:prstGeom>
        </p:spPr>
        <p:txBody>
          <a:bodyPr/>
          <a:lstStyle>
            <a:lvl1pPr>
              <a:defRPr sz="144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Monad!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Monad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Monad</a:t>
            </a:r>
          </a:p>
        </p:txBody>
      </p:sp>
      <p:sp>
        <p:nvSpPr>
          <p:cNvPr id="361" name="From Bartosz Milewski’s blog post on Monad…"/>
          <p:cNvSpPr txBox="1"/>
          <p:nvPr/>
        </p:nvSpPr>
        <p:spPr>
          <a:xfrm>
            <a:off x="195262" y="1867693"/>
            <a:ext cx="14630401" cy="6350500"/>
          </a:xfrm>
          <a:prstGeom prst="rect">
            <a:avLst/>
          </a:prstGeom>
          <a:solidFill>
            <a:schemeClr val="accent3">
              <a:lumOff val="44000"/>
              <a:alpha val="749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t>From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Bartosz Milewski’s blog post on Monad</a:t>
            </a:r>
          </a:p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t>Can you guess what this object is?</a:t>
            </a:r>
          </a:p>
          <a:p>
            <a:pPr lvl="2" marL="1062789" indent="-300789" algn="l">
              <a:lnSpc>
                <a:spcPct val="15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t>Fixing CO2 scrubbers on board of Apollo 13</a:t>
            </a:r>
          </a:p>
          <a:p>
            <a:pPr lvl="2" marL="1062789" indent="-300789" algn="l">
              <a:lnSpc>
                <a:spcPct val="15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t>Wart treatment</a:t>
            </a:r>
          </a:p>
          <a:p>
            <a:pPr lvl="2" marL="1062789" indent="-300789" algn="l">
              <a:lnSpc>
                <a:spcPct val="15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t>Fixing Apple’s iPhone 4 dropped call issue</a:t>
            </a:r>
          </a:p>
          <a:p>
            <a:pPr lvl="2" marL="1062789" indent="-300789" algn="l">
              <a:lnSpc>
                <a:spcPct val="15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t>Making a prom dress</a:t>
            </a:r>
          </a:p>
          <a:p>
            <a:pPr lvl="2" marL="1062789" indent="-300789" algn="l">
              <a:lnSpc>
                <a:spcPct val="15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t>Building a suspension bridge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61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Use case"/>
          <p:cNvSpPr txBox="1"/>
          <p:nvPr>
            <p:ph type="ctrTitle" idx="4294967295"/>
          </p:nvPr>
        </p:nvSpPr>
        <p:spPr>
          <a:xfrm>
            <a:off x="313656" y="2233635"/>
            <a:ext cx="14630401" cy="2010834"/>
          </a:xfrm>
          <a:prstGeom prst="rect">
            <a:avLst/>
          </a:prstGeom>
        </p:spPr>
        <p:txBody>
          <a:bodyPr/>
          <a:lstStyle>
            <a:lvl1pPr>
              <a:defRPr sz="144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Use case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Use case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 sz="63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Use case</a:t>
            </a:r>
          </a:p>
        </p:txBody>
      </p:sp>
      <p:sp>
        <p:nvSpPr>
          <p:cNvPr id="368" name="input=&quot;126,3&quot;, output:126/3 = 42"/>
          <p:cNvSpPr txBox="1"/>
          <p:nvPr/>
        </p:nvSpPr>
        <p:spPr>
          <a:xfrm>
            <a:off x="195262" y="1548577"/>
            <a:ext cx="14054745" cy="622272"/>
          </a:xfrm>
          <a:prstGeom prst="rect">
            <a:avLst/>
          </a:prstGeom>
          <a:solidFill>
            <a:schemeClr val="accent3">
              <a:lumOff val="44000"/>
              <a:alpha val="749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algn="l" defTabSz="457200">
              <a:defRPr b="0" sz="3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input=</a:t>
            </a:r>
            <a:r>
              <a:rPr>
                <a:solidFill>
                  <a:srgbClr val="CD1D00"/>
                </a:solidFill>
              </a:rPr>
              <a:t>"</a:t>
            </a:r>
            <a:r>
              <a:t>126,3</a:t>
            </a:r>
            <a:r>
              <a:rPr>
                <a:solidFill>
                  <a:srgbClr val="CD1D00"/>
                </a:solidFill>
              </a:rPr>
              <a:t>"</a:t>
            </a:r>
            <a:r>
              <a:t>, output:126/3 = 42</a:t>
            </a:r>
          </a:p>
        </p:txBody>
      </p:sp>
      <p:sp>
        <p:nvSpPr>
          <p:cNvPr id="369" name="public (String, String) split(String s){…"/>
          <p:cNvSpPr txBox="1"/>
          <p:nvPr/>
        </p:nvSpPr>
        <p:spPr>
          <a:xfrm>
            <a:off x="195262" y="2183576"/>
            <a:ext cx="14054745" cy="6015364"/>
          </a:xfrm>
          <a:prstGeom prst="rect">
            <a:avLst/>
          </a:prstGeom>
          <a:solidFill>
            <a:schemeClr val="accent3">
              <a:lumOff val="44000"/>
              <a:alpha val="749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algn="l" defTabSz="457200">
              <a:defRPr b="0" sz="340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457200">
              <a:defRPr b="0" sz="3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public</a:t>
            </a:r>
            <a:r>
              <a:t> (String, String) </a:t>
            </a:r>
            <a:r>
              <a:rPr>
                <a:solidFill>
                  <a:srgbClr val="021994"/>
                </a:solidFill>
              </a:rPr>
              <a:t>split</a:t>
            </a:r>
            <a:r>
              <a:t>(String s){</a:t>
            </a:r>
          </a:p>
          <a:p>
            <a:pPr algn="l" defTabSz="457200">
              <a:defRPr b="0" sz="3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</a:t>
            </a:r>
            <a:r>
              <a:rPr b="1"/>
              <a:t>return</a:t>
            </a:r>
            <a:r>
              <a:t> s.</a:t>
            </a:r>
            <a:r>
              <a:rPr>
                <a:solidFill>
                  <a:srgbClr val="021994"/>
                </a:solidFill>
              </a:rPr>
              <a:t>split</a:t>
            </a:r>
            <a:r>
              <a:t>(</a:t>
            </a:r>
            <a:r>
              <a:rPr>
                <a:solidFill>
                  <a:srgbClr val="CD1D00"/>
                </a:solidFill>
              </a:rPr>
              <a:t>"</a:t>
            </a:r>
            <a:r>
              <a:t>,</a:t>
            </a:r>
            <a:r>
              <a:rPr>
                <a:solidFill>
                  <a:srgbClr val="CD1D00"/>
                </a:solidFill>
              </a:rPr>
              <a:t>"</a:t>
            </a:r>
            <a:r>
              <a:t>)</a:t>
            </a:r>
          </a:p>
          <a:p>
            <a:pPr algn="l" defTabSz="457200">
              <a:defRPr b="0" sz="3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  <a:p>
            <a:pPr algn="l" defTabSz="457200">
              <a:defRPr b="0" sz="340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457200">
              <a:defRPr b="0" sz="3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public</a:t>
            </a:r>
            <a:r>
              <a:t> (</a:t>
            </a:r>
            <a:r>
              <a:rPr b="1"/>
              <a:t>double</a:t>
            </a:r>
            <a:r>
              <a:t>, </a:t>
            </a:r>
            <a:r>
              <a:rPr b="1"/>
              <a:t>double</a:t>
            </a:r>
            <a:r>
              <a:t>) </a:t>
            </a:r>
            <a:r>
              <a:rPr>
                <a:solidFill>
                  <a:srgbClr val="021994"/>
                </a:solidFill>
              </a:rPr>
              <a:t>parse</a:t>
            </a:r>
            <a:r>
              <a:t>((String, String) p){</a:t>
            </a:r>
          </a:p>
          <a:p>
            <a:pPr algn="l" defTabSz="457200">
              <a:defRPr b="0" sz="3400">
                <a:solidFill>
                  <a:srgbClr val="021994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 b="1">
                <a:solidFill>
                  <a:srgbClr val="000000"/>
                </a:solidFill>
              </a:rPr>
              <a:t>return</a:t>
            </a:r>
            <a:r>
              <a:rPr>
                <a:solidFill>
                  <a:srgbClr val="000000"/>
                </a:solidFill>
              </a:rPr>
              <a:t> (</a:t>
            </a:r>
            <a:r>
              <a:t>parseDouble</a:t>
            </a:r>
            <a:r>
              <a:rPr>
                <a:solidFill>
                  <a:srgbClr val="000000"/>
                </a:solidFill>
              </a:rPr>
              <a:t>(p._1), </a:t>
            </a:r>
            <a:r>
              <a:t>parseDouble</a:t>
            </a:r>
            <a:r>
              <a:rPr>
                <a:solidFill>
                  <a:srgbClr val="000000"/>
                </a:solidFill>
              </a:rPr>
              <a:t>(p._2))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b="0" sz="3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  <a:p>
            <a:pPr algn="l" defTabSz="457200">
              <a:defRPr b="0" sz="340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457200">
              <a:defRPr sz="3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public double</a:t>
            </a:r>
            <a:r>
              <a:rPr b="0"/>
              <a:t> </a:t>
            </a:r>
            <a:r>
              <a:rPr b="0">
                <a:solidFill>
                  <a:srgbClr val="021994"/>
                </a:solidFill>
              </a:rPr>
              <a:t>divide</a:t>
            </a:r>
            <a:r>
              <a:rPr b="0"/>
              <a:t> ((</a:t>
            </a:r>
            <a:r>
              <a:t>double</a:t>
            </a:r>
            <a:r>
              <a:rPr b="0"/>
              <a:t>, </a:t>
            </a:r>
            <a:r>
              <a:t>double</a:t>
            </a:r>
            <a:r>
              <a:rPr b="0"/>
              <a:t>) numbers){</a:t>
            </a:r>
            <a:endParaRPr b="0"/>
          </a:p>
          <a:p>
            <a:pPr algn="l" defTabSz="457200">
              <a:defRPr b="0" sz="3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</a:t>
            </a:r>
            <a:r>
              <a:rPr b="1"/>
              <a:t>return</a:t>
            </a:r>
            <a:r>
              <a:t> numbers._1 / numbers._2</a:t>
            </a:r>
          </a:p>
          <a:p>
            <a:pPr algn="l" defTabSz="457200">
              <a:defRPr b="0" sz="3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Why this talk?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Why this talk?</a:t>
            </a:r>
          </a:p>
        </p:txBody>
      </p:sp>
      <p:pic>
        <p:nvPicPr>
          <p:cNvPr id="10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14536" y="2217438"/>
            <a:ext cx="7368828" cy="55266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4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Use case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 sz="63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Use case</a:t>
            </a:r>
          </a:p>
        </p:txBody>
      </p:sp>
      <p:grpSp>
        <p:nvGrpSpPr>
          <p:cNvPr id="378" name="Group"/>
          <p:cNvGrpSpPr/>
          <p:nvPr/>
        </p:nvGrpSpPr>
        <p:grpSpPr>
          <a:xfrm>
            <a:off x="380031" y="1487740"/>
            <a:ext cx="4037638" cy="882041"/>
            <a:chOff x="0" y="0"/>
            <a:chExt cx="4037636" cy="882039"/>
          </a:xfrm>
        </p:grpSpPr>
        <p:sp>
          <p:nvSpPr>
            <p:cNvPr id="374" name="Circle"/>
            <p:cNvSpPr/>
            <p:nvPr/>
          </p:nvSpPr>
          <p:spPr>
            <a:xfrm>
              <a:off x="0" y="304687"/>
              <a:ext cx="577352" cy="577353"/>
            </a:xfrm>
            <a:prstGeom prst="ellipse">
              <a:avLst/>
            </a:prstGeom>
            <a:solidFill>
              <a:schemeClr val="accent1">
                <a:lumOff val="-7647"/>
              </a:schemeClr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75" name="Circle"/>
            <p:cNvSpPr/>
            <p:nvPr/>
          </p:nvSpPr>
          <p:spPr>
            <a:xfrm>
              <a:off x="3460284" y="304687"/>
              <a:ext cx="577353" cy="577353"/>
            </a:xfrm>
            <a:prstGeom prst="ellipse">
              <a:avLst/>
            </a:prstGeom>
            <a:solidFill>
              <a:srgbClr val="FFFB00"/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B00"/>
                  </a:solidFill>
                </a:defRPr>
              </a:pPr>
            </a:p>
          </p:txBody>
        </p:sp>
        <p:sp>
          <p:nvSpPr>
            <p:cNvPr id="376" name="Line"/>
            <p:cNvSpPr/>
            <p:nvPr/>
          </p:nvSpPr>
          <p:spPr>
            <a:xfrm>
              <a:off x="842464" y="593363"/>
              <a:ext cx="2352708" cy="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b="0"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377" name="split"/>
            <p:cNvSpPr txBox="1"/>
            <p:nvPr/>
          </p:nvSpPr>
          <p:spPr>
            <a:xfrm>
              <a:off x="1373938" y="0"/>
              <a:ext cx="949723" cy="558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split</a:t>
              </a:r>
            </a:p>
          </p:txBody>
        </p:sp>
      </p:grpSp>
      <p:grpSp>
        <p:nvGrpSpPr>
          <p:cNvPr id="383" name="Group"/>
          <p:cNvGrpSpPr/>
          <p:nvPr/>
        </p:nvGrpSpPr>
        <p:grpSpPr>
          <a:xfrm>
            <a:off x="380031" y="2973192"/>
            <a:ext cx="4037638" cy="969793"/>
            <a:chOff x="0" y="0"/>
            <a:chExt cx="4037636" cy="969791"/>
          </a:xfrm>
        </p:grpSpPr>
        <p:sp>
          <p:nvSpPr>
            <p:cNvPr id="379" name="Circle"/>
            <p:cNvSpPr/>
            <p:nvPr/>
          </p:nvSpPr>
          <p:spPr>
            <a:xfrm>
              <a:off x="0" y="392439"/>
              <a:ext cx="577352" cy="577353"/>
            </a:xfrm>
            <a:prstGeom prst="ellipse">
              <a:avLst/>
            </a:prstGeom>
            <a:solidFill>
              <a:srgbClr val="FFFB00"/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B00"/>
                  </a:solidFill>
                </a:defRPr>
              </a:pPr>
            </a:p>
          </p:txBody>
        </p:sp>
        <p:sp>
          <p:nvSpPr>
            <p:cNvPr id="380" name="Circle"/>
            <p:cNvSpPr/>
            <p:nvPr/>
          </p:nvSpPr>
          <p:spPr>
            <a:xfrm>
              <a:off x="3460284" y="392439"/>
              <a:ext cx="577353" cy="577353"/>
            </a:xfrm>
            <a:prstGeom prst="ellipse">
              <a:avLst/>
            </a:prstGeom>
            <a:solidFill>
              <a:srgbClr val="FF9300"/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B00"/>
                  </a:solidFill>
                </a:defRPr>
              </a:pPr>
            </a:p>
          </p:txBody>
        </p:sp>
        <p:sp>
          <p:nvSpPr>
            <p:cNvPr id="381" name="parse"/>
            <p:cNvSpPr txBox="1"/>
            <p:nvPr/>
          </p:nvSpPr>
          <p:spPr>
            <a:xfrm>
              <a:off x="1258753" y="0"/>
              <a:ext cx="1198762" cy="558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parse</a:t>
              </a:r>
            </a:p>
          </p:txBody>
        </p:sp>
        <p:sp>
          <p:nvSpPr>
            <p:cNvPr id="382" name="Line"/>
            <p:cNvSpPr/>
            <p:nvPr/>
          </p:nvSpPr>
          <p:spPr>
            <a:xfrm>
              <a:off x="842078" y="681115"/>
              <a:ext cx="2352708" cy="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b="0"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</p:grpSp>
      <p:sp>
        <p:nvSpPr>
          <p:cNvPr id="384" name="Line"/>
          <p:cNvSpPr/>
          <p:nvPr/>
        </p:nvSpPr>
        <p:spPr>
          <a:xfrm flipV="1">
            <a:off x="4128992" y="2447720"/>
            <a:ext cx="1" cy="849727"/>
          </a:xfrm>
          <a:prstGeom prst="line">
            <a:avLst/>
          </a:prstGeom>
          <a:ln w="38100">
            <a:solidFill>
              <a:schemeClr val="accent3">
                <a:lumOff val="44000"/>
              </a:schemeClr>
            </a:solidFill>
            <a:custDash>
              <a:ds d="200000" sp="200000"/>
            </a:custDash>
            <a:miter lim="400000"/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algn="l" defTabSz="457200">
              <a:defRPr b="0"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85" name="Line"/>
          <p:cNvSpPr/>
          <p:nvPr/>
        </p:nvSpPr>
        <p:spPr>
          <a:xfrm flipV="1">
            <a:off x="7589276" y="3997304"/>
            <a:ext cx="1" cy="849726"/>
          </a:xfrm>
          <a:prstGeom prst="line">
            <a:avLst/>
          </a:prstGeom>
          <a:ln w="38100">
            <a:solidFill>
              <a:schemeClr val="accent3">
                <a:lumOff val="44000"/>
              </a:schemeClr>
            </a:solidFill>
            <a:custDash>
              <a:ds d="200000" sp="200000"/>
            </a:custDash>
            <a:miter lim="400000"/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algn="l" defTabSz="457200">
              <a:defRPr b="0"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grpSp>
        <p:nvGrpSpPr>
          <p:cNvPr id="390" name="Group"/>
          <p:cNvGrpSpPr/>
          <p:nvPr/>
        </p:nvGrpSpPr>
        <p:grpSpPr>
          <a:xfrm>
            <a:off x="3854681" y="4498363"/>
            <a:ext cx="4008135" cy="964771"/>
            <a:chOff x="0" y="0"/>
            <a:chExt cx="4008133" cy="964770"/>
          </a:xfrm>
        </p:grpSpPr>
        <p:sp>
          <p:nvSpPr>
            <p:cNvPr id="386" name="Circle"/>
            <p:cNvSpPr/>
            <p:nvPr/>
          </p:nvSpPr>
          <p:spPr>
            <a:xfrm>
              <a:off x="0" y="387418"/>
              <a:ext cx="577352" cy="577353"/>
            </a:xfrm>
            <a:prstGeom prst="ellipse">
              <a:avLst/>
            </a:prstGeom>
            <a:solidFill>
              <a:srgbClr val="FF9300"/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B00"/>
                  </a:solidFill>
                </a:defRPr>
              </a:pPr>
            </a:p>
          </p:txBody>
        </p:sp>
        <p:sp>
          <p:nvSpPr>
            <p:cNvPr id="387" name="Circle"/>
            <p:cNvSpPr/>
            <p:nvPr/>
          </p:nvSpPr>
          <p:spPr>
            <a:xfrm>
              <a:off x="3430782" y="387418"/>
              <a:ext cx="577352" cy="577353"/>
            </a:xfrm>
            <a:prstGeom prst="ellipse">
              <a:avLst/>
            </a:prstGeom>
            <a:solidFill>
              <a:srgbClr val="FF2600"/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B00"/>
                  </a:solidFill>
                </a:defRPr>
              </a:pPr>
            </a:p>
          </p:txBody>
        </p:sp>
        <p:sp>
          <p:nvSpPr>
            <p:cNvPr id="388" name="divide"/>
            <p:cNvSpPr txBox="1"/>
            <p:nvPr/>
          </p:nvSpPr>
          <p:spPr>
            <a:xfrm>
              <a:off x="1359741" y="0"/>
              <a:ext cx="1288654" cy="558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divide</a:t>
              </a:r>
            </a:p>
          </p:txBody>
        </p:sp>
        <p:sp>
          <p:nvSpPr>
            <p:cNvPr id="389" name="Line"/>
            <p:cNvSpPr/>
            <p:nvPr/>
          </p:nvSpPr>
          <p:spPr>
            <a:xfrm>
              <a:off x="827713" y="676094"/>
              <a:ext cx="2352708" cy="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b="0"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path" nodeType="click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212838 -0.000180" origin="layout" pathEditMode="relative">
                                      <p:cBhvr>
                                        <p:cTn id="14" dur="1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path" nodeType="clickEffect" presetSubtype="0" presetID="-1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210626 0.000000" origin="layout" pathEditMode="relative">
                                      <p:cBhvr>
                                        <p:cTn id="26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4" grpId="4"/>
      <p:bldP build="whole" bldLvl="1" animBg="1" rev="0" advAuto="0" spid="390" grpId="5"/>
      <p:bldP build="whole" bldLvl="1" animBg="1" rev="0" advAuto="0" spid="385" grpId="7"/>
      <p:bldP build="whole" bldLvl="1" animBg="1" rev="0" advAuto="0" spid="383" grpId="2"/>
      <p:bldP build="whole" bldLvl="1" animBg="1" rev="0" advAuto="0" spid="378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ircle"/>
          <p:cNvSpPr/>
          <p:nvPr/>
        </p:nvSpPr>
        <p:spPr>
          <a:xfrm>
            <a:off x="380031" y="1792428"/>
            <a:ext cx="577353" cy="577353"/>
          </a:xfrm>
          <a:prstGeom prst="ellipse">
            <a:avLst/>
          </a:prstGeom>
          <a:solidFill>
            <a:schemeClr val="accent1">
              <a:lumOff val="-7647"/>
            </a:schemeClr>
          </a:solidFill>
          <a:ln w="38100">
            <a:solidFill>
              <a:schemeClr val="accent3">
                <a:lumOff val="44000"/>
              </a:schemeClr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95" name="Circle"/>
          <p:cNvSpPr/>
          <p:nvPr/>
        </p:nvSpPr>
        <p:spPr>
          <a:xfrm>
            <a:off x="3840316" y="1792428"/>
            <a:ext cx="577353" cy="577353"/>
          </a:xfrm>
          <a:prstGeom prst="ellipse">
            <a:avLst/>
          </a:prstGeom>
          <a:solidFill>
            <a:srgbClr val="FFFB00"/>
          </a:solidFill>
          <a:ln w="38100">
            <a:solidFill>
              <a:schemeClr val="accent3">
                <a:lumOff val="44000"/>
              </a:schemeClr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B00"/>
                </a:solidFill>
              </a:defRPr>
            </a:pPr>
          </a:p>
        </p:txBody>
      </p:sp>
      <p:sp>
        <p:nvSpPr>
          <p:cNvPr id="396" name="Line"/>
          <p:cNvSpPr/>
          <p:nvPr/>
        </p:nvSpPr>
        <p:spPr>
          <a:xfrm>
            <a:off x="1222496" y="2081104"/>
            <a:ext cx="2352708" cy="1"/>
          </a:xfrm>
          <a:prstGeom prst="line">
            <a:avLst/>
          </a:prstGeom>
          <a:ln w="63500">
            <a:solidFill>
              <a:schemeClr val="accent1"/>
            </a:solidFill>
            <a:bevel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algn="l" defTabSz="457200">
              <a:defRPr b="0"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97" name="split"/>
          <p:cNvSpPr txBox="1"/>
          <p:nvPr/>
        </p:nvSpPr>
        <p:spPr>
          <a:xfrm>
            <a:off x="1753970" y="1487740"/>
            <a:ext cx="949723" cy="558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split</a:t>
            </a:r>
          </a:p>
        </p:txBody>
      </p:sp>
      <p:sp>
        <p:nvSpPr>
          <p:cNvPr id="398" name="Circle"/>
          <p:cNvSpPr/>
          <p:nvPr/>
        </p:nvSpPr>
        <p:spPr>
          <a:xfrm>
            <a:off x="3840316" y="3375386"/>
            <a:ext cx="577353" cy="577353"/>
          </a:xfrm>
          <a:prstGeom prst="ellipse">
            <a:avLst/>
          </a:prstGeom>
          <a:solidFill>
            <a:srgbClr val="FFFB00"/>
          </a:solidFill>
          <a:ln w="38100">
            <a:solidFill>
              <a:schemeClr val="accent3">
                <a:lumOff val="44000"/>
              </a:schemeClr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B00"/>
                </a:solidFill>
              </a:defRPr>
            </a:pPr>
          </a:p>
        </p:txBody>
      </p:sp>
      <p:sp>
        <p:nvSpPr>
          <p:cNvPr id="399" name="Circle"/>
          <p:cNvSpPr/>
          <p:nvPr/>
        </p:nvSpPr>
        <p:spPr>
          <a:xfrm>
            <a:off x="7300600" y="3375386"/>
            <a:ext cx="577353" cy="577353"/>
          </a:xfrm>
          <a:prstGeom prst="ellipse">
            <a:avLst/>
          </a:prstGeom>
          <a:solidFill>
            <a:srgbClr val="FF9300"/>
          </a:solidFill>
          <a:ln w="38100">
            <a:solidFill>
              <a:schemeClr val="accent3">
                <a:lumOff val="44000"/>
              </a:schemeClr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B00"/>
                </a:solidFill>
              </a:defRPr>
            </a:pPr>
          </a:p>
        </p:txBody>
      </p:sp>
      <p:sp>
        <p:nvSpPr>
          <p:cNvPr id="400" name="parse"/>
          <p:cNvSpPr txBox="1"/>
          <p:nvPr/>
        </p:nvSpPr>
        <p:spPr>
          <a:xfrm>
            <a:off x="5099070" y="2982947"/>
            <a:ext cx="1198762" cy="558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parse</a:t>
            </a:r>
          </a:p>
        </p:txBody>
      </p:sp>
      <p:sp>
        <p:nvSpPr>
          <p:cNvPr id="401" name="Circle"/>
          <p:cNvSpPr/>
          <p:nvPr/>
        </p:nvSpPr>
        <p:spPr>
          <a:xfrm>
            <a:off x="7300600" y="4916995"/>
            <a:ext cx="577353" cy="577353"/>
          </a:xfrm>
          <a:prstGeom prst="ellipse">
            <a:avLst/>
          </a:prstGeom>
          <a:solidFill>
            <a:srgbClr val="FF9300"/>
          </a:solidFill>
          <a:ln w="38100">
            <a:solidFill>
              <a:schemeClr val="accent3">
                <a:lumOff val="44000"/>
              </a:schemeClr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B00"/>
                </a:solidFill>
              </a:defRPr>
            </a:pPr>
          </a:p>
        </p:txBody>
      </p:sp>
      <p:sp>
        <p:nvSpPr>
          <p:cNvPr id="402" name="Circle"/>
          <p:cNvSpPr/>
          <p:nvPr/>
        </p:nvSpPr>
        <p:spPr>
          <a:xfrm>
            <a:off x="10731382" y="4916995"/>
            <a:ext cx="577353" cy="577353"/>
          </a:xfrm>
          <a:prstGeom prst="ellipse">
            <a:avLst/>
          </a:prstGeom>
          <a:solidFill>
            <a:srgbClr val="FF2600"/>
          </a:solidFill>
          <a:ln w="38100">
            <a:solidFill>
              <a:schemeClr val="accent3">
                <a:lumOff val="44000"/>
              </a:schemeClr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B00"/>
                </a:solidFill>
              </a:defRPr>
            </a:pPr>
          </a:p>
        </p:txBody>
      </p:sp>
      <p:sp>
        <p:nvSpPr>
          <p:cNvPr id="403" name="divide"/>
          <p:cNvSpPr txBox="1"/>
          <p:nvPr/>
        </p:nvSpPr>
        <p:spPr>
          <a:xfrm>
            <a:off x="8660341" y="4517823"/>
            <a:ext cx="1288655" cy="558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divide</a:t>
            </a:r>
          </a:p>
        </p:txBody>
      </p:sp>
      <p:sp>
        <p:nvSpPr>
          <p:cNvPr id="404" name="Circle"/>
          <p:cNvSpPr/>
          <p:nvPr/>
        </p:nvSpPr>
        <p:spPr>
          <a:xfrm>
            <a:off x="380031" y="6272026"/>
            <a:ext cx="577353" cy="577353"/>
          </a:xfrm>
          <a:prstGeom prst="ellipse">
            <a:avLst/>
          </a:prstGeom>
          <a:solidFill>
            <a:schemeClr val="accent1">
              <a:lumOff val="-7647"/>
            </a:schemeClr>
          </a:solidFill>
          <a:ln w="38100">
            <a:solidFill>
              <a:schemeClr val="accent3">
                <a:lumOff val="44000"/>
              </a:schemeClr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05" name="Circle"/>
          <p:cNvSpPr/>
          <p:nvPr/>
        </p:nvSpPr>
        <p:spPr>
          <a:xfrm>
            <a:off x="10731382" y="6277473"/>
            <a:ext cx="577353" cy="577352"/>
          </a:xfrm>
          <a:prstGeom prst="ellipse">
            <a:avLst/>
          </a:prstGeom>
          <a:solidFill>
            <a:srgbClr val="FF2600"/>
          </a:solidFill>
          <a:ln w="38100">
            <a:solidFill>
              <a:schemeClr val="accent3">
                <a:lumOff val="44000"/>
              </a:schemeClr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B00"/>
                </a:solidFill>
              </a:defRPr>
            </a:pPr>
          </a:p>
        </p:txBody>
      </p:sp>
      <p:sp>
        <p:nvSpPr>
          <p:cNvPr id="406" name="Line"/>
          <p:cNvSpPr/>
          <p:nvPr/>
        </p:nvSpPr>
        <p:spPr>
          <a:xfrm>
            <a:off x="1222496" y="6560702"/>
            <a:ext cx="9272504" cy="1"/>
          </a:xfrm>
          <a:prstGeom prst="line">
            <a:avLst/>
          </a:prstGeom>
          <a:ln w="63500">
            <a:solidFill>
              <a:schemeClr val="accent1"/>
            </a:solidFill>
            <a:bevel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algn="l" defTabSz="457200">
              <a:defRPr b="0"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07" name="divide ∘ parse ∘ split"/>
          <p:cNvSpPr txBox="1"/>
          <p:nvPr/>
        </p:nvSpPr>
        <p:spPr>
          <a:xfrm>
            <a:off x="2697651" y="5868492"/>
            <a:ext cx="6604443" cy="743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algn="l" defTabSz="457200">
              <a:defRPr sz="3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divide ∘ parse ∘ split</a:t>
            </a:r>
          </a:p>
        </p:txBody>
      </p:sp>
      <p:sp>
        <p:nvSpPr>
          <p:cNvPr id="408" name="Line"/>
          <p:cNvSpPr/>
          <p:nvPr/>
        </p:nvSpPr>
        <p:spPr>
          <a:xfrm>
            <a:off x="4682394" y="3664062"/>
            <a:ext cx="2352708" cy="1"/>
          </a:xfrm>
          <a:prstGeom prst="line">
            <a:avLst/>
          </a:prstGeom>
          <a:ln w="63500">
            <a:solidFill>
              <a:schemeClr val="accent1"/>
            </a:solidFill>
            <a:bevel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algn="l" defTabSz="457200">
              <a:defRPr b="0"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09" name="Line"/>
          <p:cNvSpPr/>
          <p:nvPr/>
        </p:nvSpPr>
        <p:spPr>
          <a:xfrm>
            <a:off x="8128314" y="5205671"/>
            <a:ext cx="2352708" cy="1"/>
          </a:xfrm>
          <a:prstGeom prst="line">
            <a:avLst/>
          </a:prstGeom>
          <a:ln w="63500">
            <a:solidFill>
              <a:schemeClr val="accent1"/>
            </a:solidFill>
            <a:bevel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algn="l" defTabSz="457200">
              <a:defRPr b="0"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10" name="Line"/>
          <p:cNvSpPr/>
          <p:nvPr/>
        </p:nvSpPr>
        <p:spPr>
          <a:xfrm flipV="1">
            <a:off x="4128992" y="2447720"/>
            <a:ext cx="1" cy="849727"/>
          </a:xfrm>
          <a:prstGeom prst="line">
            <a:avLst/>
          </a:prstGeom>
          <a:ln w="38100">
            <a:solidFill>
              <a:schemeClr val="accent3">
                <a:lumOff val="44000"/>
              </a:schemeClr>
            </a:solidFill>
            <a:custDash>
              <a:ds d="200000" sp="200000"/>
            </a:custDash>
            <a:miter lim="400000"/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algn="l" defTabSz="457200">
              <a:defRPr b="0"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11" name="Line"/>
          <p:cNvSpPr/>
          <p:nvPr/>
        </p:nvSpPr>
        <p:spPr>
          <a:xfrm flipV="1">
            <a:off x="7589276" y="4010004"/>
            <a:ext cx="1" cy="849726"/>
          </a:xfrm>
          <a:prstGeom prst="line">
            <a:avLst/>
          </a:prstGeom>
          <a:ln w="38100">
            <a:solidFill>
              <a:schemeClr val="accent3">
                <a:lumOff val="44000"/>
              </a:schemeClr>
            </a:solidFill>
            <a:custDash>
              <a:ds d="200000" sp="200000"/>
            </a:custDash>
            <a:miter lim="400000"/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algn="l" defTabSz="457200">
              <a:defRPr b="0"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12" name="Use case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 sz="63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Use case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Exceptions -&gt; Partial functions…"/>
          <p:cNvSpPr txBox="1"/>
          <p:nvPr/>
        </p:nvSpPr>
        <p:spPr>
          <a:xfrm>
            <a:off x="99728" y="1906606"/>
            <a:ext cx="14630401" cy="1852552"/>
          </a:xfrm>
          <a:prstGeom prst="rect">
            <a:avLst/>
          </a:prstGeom>
          <a:solidFill>
            <a:schemeClr val="accent3">
              <a:lumOff val="44000"/>
              <a:alpha val="749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t>Exceptions -&gt; Partial functions</a:t>
            </a:r>
          </a:p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t>We modify functions to return “</a:t>
            </a:r>
            <a:r>
              <a:rPr>
                <a:solidFill>
                  <a:srgbClr val="0433FF"/>
                </a:solidFill>
              </a:rPr>
              <a:t>embellished</a:t>
            </a:r>
            <a:r>
              <a:t>” results</a:t>
            </a:r>
          </a:p>
        </p:txBody>
      </p:sp>
      <p:grpSp>
        <p:nvGrpSpPr>
          <p:cNvPr id="421" name="Group"/>
          <p:cNvGrpSpPr/>
          <p:nvPr/>
        </p:nvGrpSpPr>
        <p:grpSpPr>
          <a:xfrm>
            <a:off x="695537" y="5686601"/>
            <a:ext cx="3807289" cy="829495"/>
            <a:chOff x="0" y="0"/>
            <a:chExt cx="3807288" cy="829494"/>
          </a:xfrm>
        </p:grpSpPr>
        <p:sp>
          <p:nvSpPr>
            <p:cNvPr id="417" name="Circle"/>
            <p:cNvSpPr/>
            <p:nvPr/>
          </p:nvSpPr>
          <p:spPr>
            <a:xfrm>
              <a:off x="0" y="252142"/>
              <a:ext cx="577352" cy="577353"/>
            </a:xfrm>
            <a:prstGeom prst="ellipse">
              <a:avLst/>
            </a:prstGeom>
            <a:solidFill>
              <a:schemeClr val="accent1">
                <a:lumOff val="-7647"/>
              </a:schemeClr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18" name="Circle"/>
            <p:cNvSpPr/>
            <p:nvPr/>
          </p:nvSpPr>
          <p:spPr>
            <a:xfrm>
              <a:off x="3229936" y="252142"/>
              <a:ext cx="577353" cy="577353"/>
            </a:xfrm>
            <a:prstGeom prst="ellipse">
              <a:avLst/>
            </a:prstGeom>
            <a:solidFill>
              <a:srgbClr val="FFFB00"/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B00"/>
                  </a:solidFill>
                </a:defRPr>
              </a:pPr>
            </a:p>
          </p:txBody>
        </p:sp>
        <p:sp>
          <p:nvSpPr>
            <p:cNvPr id="419" name="Line"/>
            <p:cNvSpPr/>
            <p:nvPr/>
          </p:nvSpPr>
          <p:spPr>
            <a:xfrm>
              <a:off x="897309" y="540818"/>
              <a:ext cx="2012670" cy="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b="0"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420" name="f"/>
            <p:cNvSpPr txBox="1"/>
            <p:nvPr/>
          </p:nvSpPr>
          <p:spPr>
            <a:xfrm>
              <a:off x="1778827" y="0"/>
              <a:ext cx="249635" cy="558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f</a:t>
              </a:r>
            </a:p>
          </p:txBody>
        </p:sp>
      </p:grpSp>
      <p:grpSp>
        <p:nvGrpSpPr>
          <p:cNvPr id="429" name="Group"/>
          <p:cNvGrpSpPr/>
          <p:nvPr/>
        </p:nvGrpSpPr>
        <p:grpSpPr>
          <a:xfrm>
            <a:off x="5250374" y="5686601"/>
            <a:ext cx="7914389" cy="1058724"/>
            <a:chOff x="0" y="0"/>
            <a:chExt cx="7914387" cy="1058722"/>
          </a:xfrm>
        </p:grpSpPr>
        <p:sp>
          <p:nvSpPr>
            <p:cNvPr id="422" name="Shape"/>
            <p:cNvSpPr/>
            <p:nvPr/>
          </p:nvSpPr>
          <p:spPr>
            <a:xfrm flipH="1" rot="5400000">
              <a:off x="1008024" y="-824604"/>
              <a:ext cx="735610" cy="2751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0" y="7999"/>
                  </a:lnTo>
                  <a:lnTo>
                    <a:pt x="3507" y="7999"/>
                  </a:lnTo>
                  <a:lnTo>
                    <a:pt x="3507" y="12543"/>
                  </a:lnTo>
                  <a:cubicBezTo>
                    <a:pt x="3507" y="13928"/>
                    <a:pt x="1985" y="13786"/>
                    <a:pt x="44" y="13914"/>
                  </a:cubicBezTo>
                  <a:lnTo>
                    <a:pt x="44" y="14052"/>
                  </a:lnTo>
                  <a:lnTo>
                    <a:pt x="44" y="16343"/>
                  </a:lnTo>
                  <a:lnTo>
                    <a:pt x="44" y="21600"/>
                  </a:lnTo>
                  <a:cubicBezTo>
                    <a:pt x="4663" y="21294"/>
                    <a:pt x="9025" y="21480"/>
                    <a:pt x="10816" y="19652"/>
                  </a:cubicBezTo>
                  <a:cubicBezTo>
                    <a:pt x="12595" y="21480"/>
                    <a:pt x="16931" y="21294"/>
                    <a:pt x="21551" y="21600"/>
                  </a:cubicBezTo>
                  <a:lnTo>
                    <a:pt x="21551" y="16343"/>
                  </a:lnTo>
                  <a:lnTo>
                    <a:pt x="21551" y="14052"/>
                  </a:lnTo>
                  <a:lnTo>
                    <a:pt x="21551" y="13914"/>
                  </a:lnTo>
                  <a:cubicBezTo>
                    <a:pt x="19610" y="13786"/>
                    <a:pt x="18093" y="13928"/>
                    <a:pt x="18093" y="12543"/>
                  </a:cubicBezTo>
                  <a:lnTo>
                    <a:pt x="18093" y="7999"/>
                  </a:lnTo>
                  <a:lnTo>
                    <a:pt x="21600" y="7999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grpSp>
          <p:nvGrpSpPr>
            <p:cNvPr id="428" name="Group"/>
            <p:cNvGrpSpPr/>
            <p:nvPr/>
          </p:nvGrpSpPr>
          <p:grpSpPr>
            <a:xfrm>
              <a:off x="3491192" y="0"/>
              <a:ext cx="4423196" cy="1058723"/>
              <a:chOff x="0" y="0"/>
              <a:chExt cx="4423195" cy="1058722"/>
            </a:xfrm>
          </p:grpSpPr>
          <p:sp>
            <p:nvSpPr>
              <p:cNvPr id="423" name="Polygon"/>
              <p:cNvSpPr/>
              <p:nvPr/>
            </p:nvSpPr>
            <p:spPr>
              <a:xfrm>
                <a:off x="3368514" y="20363"/>
                <a:ext cx="1054682" cy="1038360"/>
              </a:xfrm>
              <a:prstGeom prst="pentagon">
                <a:avLst/>
              </a:prstGeom>
              <a:solidFill>
                <a:schemeClr val="accent3">
                  <a:lumOff val="44000"/>
                </a:schemeClr>
              </a:solidFill>
              <a:ln w="25400" cap="flat">
                <a:solidFill>
                  <a:schemeClr val="accent1"/>
                </a:solidFill>
                <a:prstDash val="solid"/>
                <a:bevel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424" name="Circle"/>
              <p:cNvSpPr/>
              <p:nvPr/>
            </p:nvSpPr>
            <p:spPr>
              <a:xfrm>
                <a:off x="0" y="252142"/>
                <a:ext cx="577352" cy="577353"/>
              </a:xfrm>
              <a:prstGeom prst="ellipse">
                <a:avLst/>
              </a:prstGeom>
              <a:solidFill>
                <a:schemeClr val="accent1">
                  <a:lumOff val="-7647"/>
                </a:schemeClr>
              </a:solidFill>
              <a:ln w="38100" cap="flat">
                <a:solidFill>
                  <a:schemeClr val="accent3">
                    <a:lumOff val="44000"/>
                  </a:schemeClr>
                </a:solidFill>
                <a:prstDash val="solid"/>
                <a:bevel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425" name="Line"/>
              <p:cNvSpPr/>
              <p:nvPr/>
            </p:nvSpPr>
            <p:spPr>
              <a:xfrm>
                <a:off x="970064" y="540818"/>
                <a:ext cx="2012670" cy="1"/>
              </a:xfrm>
              <a:prstGeom prst="line">
                <a:avLst/>
              </a:prstGeom>
              <a:noFill/>
              <a:ln w="63500" cap="flat">
                <a:solidFill>
                  <a:schemeClr val="accent1"/>
                </a:solidFill>
                <a:prstDash val="solid"/>
                <a:bevel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457200">
                  <a:defRPr b="0" sz="1200">
                    <a:latin typeface="+mj-lt"/>
                    <a:ea typeface="+mj-ea"/>
                    <a:cs typeface="+mj-cs"/>
                    <a:sym typeface="Helvetica"/>
                  </a:defRPr>
                </a:pPr>
              </a:p>
            </p:txBody>
          </p:sp>
          <p:sp>
            <p:nvSpPr>
              <p:cNvPr id="426" name="f"/>
              <p:cNvSpPr txBox="1"/>
              <p:nvPr/>
            </p:nvSpPr>
            <p:spPr>
              <a:xfrm>
                <a:off x="1851582" y="0"/>
                <a:ext cx="249635" cy="5582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/>
                <a:r>
                  <a:t>f</a:t>
                </a:r>
              </a:p>
            </p:txBody>
          </p:sp>
          <p:sp>
            <p:nvSpPr>
              <p:cNvPr id="427" name="Circle"/>
              <p:cNvSpPr/>
              <p:nvPr/>
            </p:nvSpPr>
            <p:spPr>
              <a:xfrm>
                <a:off x="3607179" y="262548"/>
                <a:ext cx="577352" cy="577353"/>
              </a:xfrm>
              <a:prstGeom prst="ellipse">
                <a:avLst/>
              </a:prstGeom>
              <a:solidFill>
                <a:srgbClr val="FFFB00"/>
              </a:solidFill>
              <a:ln w="38100" cap="flat">
                <a:solidFill>
                  <a:schemeClr val="accent3">
                    <a:lumOff val="44000"/>
                  </a:schemeClr>
                </a:solidFill>
                <a:prstDash val="solid"/>
                <a:bevel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>
                    <a:solidFill>
                      <a:srgbClr val="FFFB00"/>
                    </a:solidFill>
                  </a:defRPr>
                </a:pPr>
              </a:p>
            </p:txBody>
          </p:sp>
        </p:grpSp>
      </p:grpSp>
      <p:sp>
        <p:nvSpPr>
          <p:cNvPr id="430" name="Use case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 sz="63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Use case</a:t>
            </a:r>
          </a:p>
        </p:txBody>
      </p:sp>
      <p:grpSp>
        <p:nvGrpSpPr>
          <p:cNvPr id="433" name="Group"/>
          <p:cNvGrpSpPr/>
          <p:nvPr/>
        </p:nvGrpSpPr>
        <p:grpSpPr>
          <a:xfrm>
            <a:off x="13085391" y="6538983"/>
            <a:ext cx="1755380" cy="1288960"/>
            <a:chOff x="0" y="0"/>
            <a:chExt cx="1755378" cy="1288958"/>
          </a:xfrm>
        </p:grpSpPr>
        <p:sp>
          <p:nvSpPr>
            <p:cNvPr id="431" name="Wrapper"/>
            <p:cNvSpPr txBox="1"/>
            <p:nvPr/>
          </p:nvSpPr>
          <p:spPr>
            <a:xfrm>
              <a:off x="0" y="730753"/>
              <a:ext cx="1755379" cy="558206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/>
              <a:r>
                <a:t>Wrapper</a:t>
              </a:r>
            </a:p>
          </p:txBody>
        </p:sp>
        <p:sp>
          <p:nvSpPr>
            <p:cNvPr id="432" name="Line"/>
            <p:cNvSpPr/>
            <p:nvPr/>
          </p:nvSpPr>
          <p:spPr>
            <a:xfrm flipH="1" flipV="1">
              <a:off x="104898" y="0"/>
              <a:ext cx="721802" cy="721801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b="0"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1" grpId="2"/>
      <p:bldP build="whole" bldLvl="1" animBg="1" rev="0" advAuto="0" spid="433" grpId="4"/>
      <p:bldP build="p" bldLvl="5" animBg="1" rev="0" advAuto="0" spid="416" grpId="1"/>
      <p:bldP build="whole" bldLvl="1" animBg="1" rev="0" advAuto="0" spid="429" grpId="3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7" name="Table"/>
          <p:cNvGraphicFramePr/>
          <p:nvPr/>
        </p:nvGraphicFramePr>
        <p:xfrm>
          <a:off x="420384" y="3996497"/>
          <a:ext cx="12887629" cy="348898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6437464"/>
                <a:gridCol w="6437464"/>
              </a:tblGrid>
              <a:tr h="1774411">
                <a:tc>
                  <a:txBody>
                    <a:bodyPr/>
                    <a:lstStyle/>
                    <a:p>
                      <a:pPr marL="285750" indent="-285750" algn="ctr">
                        <a:defRPr b="0" i="0" sz="1800"/>
                      </a:pPr>
                      <a:r>
                        <a:rPr b="1" i="1" sz="3100">
                          <a:sym typeface="Arial"/>
                        </a:rPr>
                        <a:t>Optional&lt;T&gt;</a:t>
                      </a:r>
                    </a:p>
                  </a:txBody>
                  <a:tcPr marL="63500" marR="63500" marT="63500" marB="63500" anchor="ctr" anchorCtr="0" horzOverflow="overflow"/>
                </a:tc>
                <a:tc>
                  <a:txBody>
                    <a:bodyPr/>
                    <a:lstStyle/>
                    <a:p>
                      <a:pPr marL="285750" indent="-285750" algn="ctr">
                        <a:defRPr b="0" i="0" sz="1800"/>
                      </a:pPr>
                      <a:r>
                        <a:rPr b="1" i="1" sz="3100">
                          <a:sym typeface="Arial"/>
                        </a:rPr>
                        <a:t>Either&lt;L, R&gt;</a:t>
                      </a:r>
                    </a:p>
                  </a:txBody>
                  <a:tcPr marL="63500" marR="63500" marT="63500" marB="63500" anchor="ctr" anchorCtr="0" horzOverflow="overflow"/>
                </a:tc>
              </a:tr>
              <a:tr h="1701874">
                <a:tc>
                  <a:txBody>
                    <a:bodyPr/>
                    <a:lstStyle/>
                    <a:p>
                      <a:pPr marL="285750" indent="-285750" algn="ctr">
                        <a:defRPr b="0" i="0" sz="1800"/>
                      </a:pPr>
                      <a:r>
                        <a:rPr b="1" i="1" sz="3100">
                          <a:sym typeface="Arial"/>
                        </a:rPr>
                        <a:t>Optional.of(“OK”)
Optional.empty()</a:t>
                      </a:r>
                    </a:p>
                  </a:txBody>
                  <a:tcPr marL="63500" marR="63500" marT="63500" marB="63500" anchor="ctr" anchorCtr="0" horzOverflow="overflow"/>
                </a:tc>
                <a:tc>
                  <a:txBody>
                    <a:bodyPr/>
                    <a:lstStyle/>
                    <a:p>
                      <a:pPr marL="285750" indent="-285750" algn="ctr">
                        <a:defRPr b="0" i="0" sz="1800"/>
                      </a:pPr>
                      <a:r>
                        <a:rPr b="1" i="1" sz="3100">
                          <a:sym typeface="Arial"/>
                        </a:rPr>
                        <a:t>Either.left(new Exception(“…”))
Either.right(“OK”)</a:t>
                      </a:r>
                    </a:p>
                  </a:txBody>
                  <a:tcPr marL="63500" marR="63500" marT="63500" marB="63500" anchor="ctr" anchorCtr="0" horzOverflow="overflow"/>
                </a:tc>
              </a:tr>
            </a:tbl>
          </a:graphicData>
        </a:graphic>
      </p:graphicFrame>
      <p:sp>
        <p:nvSpPr>
          <p:cNvPr id="438" name="Exception handling"/>
          <p:cNvSpPr txBox="1"/>
          <p:nvPr/>
        </p:nvSpPr>
        <p:spPr>
          <a:xfrm>
            <a:off x="-36750" y="1867693"/>
            <a:ext cx="13457239" cy="918986"/>
          </a:xfrm>
          <a:prstGeom prst="rect">
            <a:avLst/>
          </a:prstGeom>
          <a:solidFill>
            <a:schemeClr val="accent3">
              <a:lumOff val="44000"/>
              <a:alpha val="749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1" marL="342900" indent="38100" algn="l">
              <a:lnSpc>
                <a:spcPct val="150000"/>
              </a:lnSpc>
              <a:defRPr sz="3600">
                <a:solidFill>
                  <a:srgbClr val="231F21"/>
                </a:solidFill>
              </a:defRPr>
            </a:pPr>
            <a:r>
              <a:t>Exception handling</a:t>
            </a:r>
          </a:p>
        </p:txBody>
      </p:sp>
      <p:sp>
        <p:nvSpPr>
          <p:cNvPr id="439" name="Use case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 sz="63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Use case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37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Asynchronous process"/>
          <p:cNvSpPr txBox="1"/>
          <p:nvPr/>
        </p:nvSpPr>
        <p:spPr>
          <a:xfrm>
            <a:off x="-36750" y="1867693"/>
            <a:ext cx="13457239" cy="918986"/>
          </a:xfrm>
          <a:prstGeom prst="rect">
            <a:avLst/>
          </a:prstGeom>
          <a:solidFill>
            <a:schemeClr val="accent3">
              <a:lumOff val="44000"/>
              <a:alpha val="749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1" marL="342900" indent="38100" algn="l">
              <a:lnSpc>
                <a:spcPct val="150000"/>
              </a:lnSpc>
              <a:defRPr sz="3600">
                <a:solidFill>
                  <a:srgbClr val="231F21"/>
                </a:solidFill>
              </a:defRPr>
            </a:pPr>
            <a:r>
              <a:t>Asynchronous process</a:t>
            </a:r>
          </a:p>
        </p:txBody>
      </p:sp>
      <p:sp>
        <p:nvSpPr>
          <p:cNvPr id="442" name="public String sayHello(){…"/>
          <p:cNvSpPr txBox="1"/>
          <p:nvPr/>
        </p:nvSpPr>
        <p:spPr>
          <a:xfrm>
            <a:off x="331740" y="3087854"/>
            <a:ext cx="14874037" cy="1763671"/>
          </a:xfrm>
          <a:prstGeom prst="rect">
            <a:avLst/>
          </a:prstGeom>
          <a:solidFill>
            <a:schemeClr val="accent3">
              <a:lumOff val="44000"/>
              <a:alpha val="749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algn="l" defTabSz="457200">
              <a:defRPr b="0" sz="3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public</a:t>
            </a:r>
            <a:r>
              <a:t> String </a:t>
            </a:r>
            <a:r>
              <a:rPr>
                <a:solidFill>
                  <a:srgbClr val="021994"/>
                </a:solidFill>
              </a:rPr>
              <a:t>sayHello</a:t>
            </a:r>
            <a:r>
              <a:t>(){</a:t>
            </a:r>
          </a:p>
          <a:p>
            <a:pPr algn="l" defTabSz="457200">
              <a:defRPr b="0" sz="3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</a:t>
            </a:r>
            <a:r>
              <a:rPr b="1"/>
              <a:t>return</a:t>
            </a:r>
            <a:r>
              <a:t> </a:t>
            </a:r>
            <a:r>
              <a:rPr>
                <a:solidFill>
                  <a:srgbClr val="CD1D00"/>
                </a:solidFill>
              </a:rPr>
              <a:t>"Hello"</a:t>
            </a:r>
            <a:r>
              <a:t>;</a:t>
            </a:r>
          </a:p>
          <a:p>
            <a:pPr algn="l" defTabSz="457200">
              <a:defRPr b="0" sz="3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</p:txBody>
      </p:sp>
      <p:sp>
        <p:nvSpPr>
          <p:cNvPr id="443" name="Use case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 sz="63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Use case</a:t>
            </a:r>
          </a:p>
        </p:txBody>
      </p:sp>
      <p:sp>
        <p:nvSpPr>
          <p:cNvPr id="444" name="public CompletableFuture&lt;String&gt; sayHello(){…"/>
          <p:cNvSpPr txBox="1"/>
          <p:nvPr/>
        </p:nvSpPr>
        <p:spPr>
          <a:xfrm>
            <a:off x="331740" y="5152700"/>
            <a:ext cx="14874037" cy="2729651"/>
          </a:xfrm>
          <a:prstGeom prst="rect">
            <a:avLst/>
          </a:prstGeom>
          <a:solidFill>
            <a:schemeClr val="accent3">
              <a:lumOff val="44000"/>
              <a:alpha val="749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algn="l" defTabSz="457200">
              <a:defRPr b="0" sz="3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public</a:t>
            </a:r>
            <a:r>
              <a:t> CompletableFuture&lt;String&gt; </a:t>
            </a:r>
            <a:r>
              <a:rPr>
                <a:solidFill>
                  <a:srgbClr val="021994"/>
                </a:solidFill>
              </a:rPr>
              <a:t>sayHello</a:t>
            </a:r>
            <a:r>
              <a:t>(){</a:t>
            </a:r>
          </a:p>
          <a:p>
            <a:pPr algn="l" defTabSz="457200">
              <a:defRPr b="0" sz="3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</a:t>
            </a:r>
            <a:r>
              <a:rPr b="1"/>
              <a:t>return</a:t>
            </a:r>
            <a:r>
              <a:t> CompletableFuture.</a:t>
            </a:r>
            <a:r>
              <a:rPr>
                <a:solidFill>
                  <a:srgbClr val="021994"/>
                </a:solidFill>
              </a:rPr>
              <a:t>supplyAsync</a:t>
            </a:r>
            <a:r>
              <a:t>(() -&gt; {</a:t>
            </a:r>
          </a:p>
          <a:p>
            <a:pPr algn="l" defTabSz="457200">
              <a:defRPr b="0" sz="3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 b="1"/>
              <a:t>return</a:t>
            </a:r>
            <a:r>
              <a:t> </a:t>
            </a:r>
            <a:r>
              <a:rPr>
                <a:solidFill>
                  <a:srgbClr val="CD1D00"/>
                </a:solidFill>
              </a:rPr>
              <a:t>"Hello"</a:t>
            </a:r>
            <a:r>
              <a:t>;</a:t>
            </a:r>
          </a:p>
          <a:p>
            <a:pPr algn="l" defTabSz="457200">
              <a:defRPr b="0" sz="3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})</a:t>
            </a:r>
          </a:p>
          <a:p>
            <a:pPr algn="l" defTabSz="457200">
              <a:defRPr b="0" sz="3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44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Logging"/>
          <p:cNvSpPr txBox="1"/>
          <p:nvPr/>
        </p:nvSpPr>
        <p:spPr>
          <a:xfrm>
            <a:off x="-36750" y="1867693"/>
            <a:ext cx="13457239" cy="918986"/>
          </a:xfrm>
          <a:prstGeom prst="rect">
            <a:avLst/>
          </a:prstGeom>
          <a:solidFill>
            <a:schemeClr val="accent3">
              <a:lumOff val="44000"/>
              <a:alpha val="749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1" marL="342900" indent="38100" algn="l">
              <a:lnSpc>
                <a:spcPct val="150000"/>
              </a:lnSpc>
              <a:defRPr sz="3600">
                <a:solidFill>
                  <a:srgbClr val="231F21"/>
                </a:solidFill>
              </a:defRPr>
            </a:pPr>
            <a:r>
              <a:t>Logging</a:t>
            </a:r>
          </a:p>
        </p:txBody>
      </p:sp>
      <p:sp>
        <p:nvSpPr>
          <p:cNvPr id="447" name="public Pair&lt;Integer, String&gt; getMagicNumber(){…"/>
          <p:cNvSpPr txBox="1"/>
          <p:nvPr/>
        </p:nvSpPr>
        <p:spPr>
          <a:xfrm>
            <a:off x="331740" y="3087854"/>
            <a:ext cx="14874037" cy="5293572"/>
          </a:xfrm>
          <a:prstGeom prst="rect">
            <a:avLst/>
          </a:prstGeom>
          <a:solidFill>
            <a:schemeClr val="accent3">
              <a:lumOff val="44000"/>
              <a:alpha val="749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algn="l" defTabSz="457200">
              <a:defRPr b="0" sz="340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457200">
              <a:defRPr b="0" sz="3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public</a:t>
            </a:r>
            <a:r>
              <a:t> Pair&lt;Integer, String&gt; </a:t>
            </a:r>
            <a:r>
              <a:rPr>
                <a:solidFill>
                  <a:srgbClr val="021994"/>
                </a:solidFill>
              </a:rPr>
              <a:t>getMagicNumber</a:t>
            </a:r>
            <a:r>
              <a:t>(){</a:t>
            </a:r>
          </a:p>
          <a:p>
            <a:pPr algn="l" defTabSz="457200">
              <a:defRPr b="0" sz="3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</a:t>
            </a:r>
            <a:r>
              <a:rPr b="1"/>
              <a:t>final</a:t>
            </a:r>
            <a:r>
              <a:t> StringBuilder builder = </a:t>
            </a:r>
            <a:r>
              <a:rPr b="1"/>
              <a:t>new</a:t>
            </a:r>
            <a:r>
              <a:t> </a:t>
            </a:r>
            <a:r>
              <a:rPr>
                <a:solidFill>
                  <a:srgbClr val="021994"/>
                </a:solidFill>
              </a:rPr>
              <a:t>StringBuilder</a:t>
            </a:r>
            <a:r>
              <a:t>();</a:t>
            </a:r>
          </a:p>
          <a:p>
            <a:pPr algn="l" defTabSz="457200">
              <a:defRPr b="0" sz="3400"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  builder.</a:t>
            </a:r>
            <a:r>
              <a:rPr>
                <a:solidFill>
                  <a:srgbClr val="021994"/>
                </a:solidFill>
              </a:rPr>
              <a:t>append</a:t>
            </a:r>
            <a:r>
              <a:rPr>
                <a:solidFill>
                  <a:srgbClr val="000000"/>
                </a:solidFill>
              </a:rPr>
              <a:t>(</a:t>
            </a:r>
            <a:r>
              <a:t>"About to compute the number</a:t>
            </a:r>
            <a:r>
              <a:rPr>
                <a:solidFill>
                  <a:srgbClr val="FF40FF"/>
                </a:solidFill>
              </a:rPr>
              <a:t>\n</a:t>
            </a:r>
            <a:r>
              <a:t>"</a:t>
            </a:r>
            <a:r>
              <a:rPr>
                <a:solidFill>
                  <a:srgbClr val="000000"/>
                </a:solidFill>
              </a:rPr>
              <a:t>);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b="0" sz="3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</a:t>
            </a:r>
            <a:r>
              <a:rPr b="1"/>
              <a:t>final int</a:t>
            </a:r>
            <a:r>
              <a:t> magicNumber = </a:t>
            </a:r>
            <a:r>
              <a:rPr>
                <a:solidFill>
                  <a:srgbClr val="BF8F00"/>
                </a:solidFill>
              </a:rPr>
              <a:t>126</a:t>
            </a:r>
            <a:r>
              <a:t>/</a:t>
            </a:r>
            <a:r>
              <a:rPr>
                <a:solidFill>
                  <a:srgbClr val="BF8F00"/>
                </a:solidFill>
              </a:rPr>
              <a:t>3</a:t>
            </a:r>
            <a:r>
              <a:t>;</a:t>
            </a:r>
          </a:p>
          <a:p>
            <a:pPr algn="l" defTabSz="457200">
              <a:defRPr b="0" sz="3400">
                <a:solidFill>
                  <a:srgbClr val="CD1D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  builder.</a:t>
            </a:r>
            <a:r>
              <a:rPr>
                <a:solidFill>
                  <a:srgbClr val="021994"/>
                </a:solidFill>
              </a:rPr>
              <a:t>append</a:t>
            </a:r>
            <a:r>
              <a:rPr>
                <a:solidFill>
                  <a:srgbClr val="000000"/>
                </a:solidFill>
              </a:rPr>
              <a:t>(</a:t>
            </a:r>
            <a:r>
              <a:t>“Finished computing the number</a:t>
            </a:r>
            <a:r>
              <a:rPr>
                <a:solidFill>
                  <a:srgbClr val="FF40FF"/>
                </a:solidFill>
              </a:rPr>
              <a:t>\n</a:t>
            </a:r>
            <a:r>
              <a:t>"</a:t>
            </a:r>
            <a:r>
              <a:rPr>
                <a:solidFill>
                  <a:srgbClr val="000000"/>
                </a:solidFill>
              </a:rPr>
              <a:t>);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b="0" sz="3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</a:t>
            </a:r>
            <a:r>
              <a:rPr b="1"/>
              <a:t>return</a:t>
            </a:r>
            <a:r>
              <a:t> Pair.</a:t>
            </a:r>
            <a:r>
              <a:rPr>
                <a:solidFill>
                  <a:srgbClr val="021994"/>
                </a:solidFill>
              </a:rPr>
              <a:t>of</a:t>
            </a:r>
            <a:r>
              <a:t>(magicNumber, builder.</a:t>
            </a:r>
            <a:r>
              <a:rPr>
                <a:solidFill>
                  <a:srgbClr val="021994"/>
                </a:solidFill>
              </a:rPr>
              <a:t>toString</a:t>
            </a:r>
            <a:r>
              <a:t>());</a:t>
            </a:r>
          </a:p>
          <a:p>
            <a:pPr algn="l" defTabSz="457200">
              <a:defRPr b="0" sz="3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</p:txBody>
      </p:sp>
      <p:sp>
        <p:nvSpPr>
          <p:cNvPr id="448" name="Use case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 sz="63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Use case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Environment"/>
          <p:cNvSpPr txBox="1"/>
          <p:nvPr/>
        </p:nvSpPr>
        <p:spPr>
          <a:xfrm>
            <a:off x="-36750" y="1867693"/>
            <a:ext cx="13457239" cy="918986"/>
          </a:xfrm>
          <a:prstGeom prst="rect">
            <a:avLst/>
          </a:prstGeom>
          <a:solidFill>
            <a:schemeClr val="accent3">
              <a:lumOff val="44000"/>
              <a:alpha val="749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1" marL="342900" indent="38100" algn="l">
              <a:lnSpc>
                <a:spcPct val="150000"/>
              </a:lnSpc>
              <a:defRPr sz="3600">
                <a:solidFill>
                  <a:srgbClr val="231F21"/>
                </a:solidFill>
              </a:defRPr>
            </a:pPr>
            <a:r>
              <a:t>Environment</a:t>
            </a:r>
          </a:p>
        </p:txBody>
      </p:sp>
      <p:sp>
        <p:nvSpPr>
          <p:cNvPr id="451" name="public Function&lt;Properties, String&gt; buildUrl(){…"/>
          <p:cNvSpPr txBox="1"/>
          <p:nvPr/>
        </p:nvSpPr>
        <p:spPr>
          <a:xfrm>
            <a:off x="331740" y="3087854"/>
            <a:ext cx="14874037" cy="5293572"/>
          </a:xfrm>
          <a:prstGeom prst="rect">
            <a:avLst/>
          </a:prstGeom>
          <a:solidFill>
            <a:schemeClr val="accent3">
              <a:lumOff val="44000"/>
              <a:alpha val="749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algn="l" defTabSz="457200">
              <a:defRPr b="0" sz="340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457200">
              <a:defRPr b="0" sz="3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public</a:t>
            </a:r>
            <a:r>
              <a:t> Function&lt;Properties, String&gt; </a:t>
            </a:r>
            <a:r>
              <a:rPr>
                <a:solidFill>
                  <a:srgbClr val="021994"/>
                </a:solidFill>
              </a:rPr>
              <a:t>buildUrl</a:t>
            </a:r>
            <a:r>
              <a:t>(){</a:t>
            </a:r>
          </a:p>
          <a:p>
            <a:pPr algn="l" defTabSz="457200">
              <a:defRPr b="0" sz="3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</a:t>
            </a:r>
            <a:r>
              <a:rPr b="1"/>
              <a:t>return</a:t>
            </a:r>
            <a:r>
              <a:t> properties -&gt; {</a:t>
            </a:r>
          </a:p>
          <a:p>
            <a:pPr algn="l" defTabSz="457200">
              <a:defRPr b="0" sz="3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 b="1"/>
              <a:t>final</a:t>
            </a:r>
            <a:r>
              <a:t> String host = properties.</a:t>
            </a:r>
            <a:r>
              <a:rPr>
                <a:solidFill>
                  <a:srgbClr val="021994"/>
                </a:solidFill>
              </a:rPr>
              <a:t>getProperty</a:t>
            </a:r>
            <a:r>
              <a:t>(</a:t>
            </a:r>
            <a:r>
              <a:rPr>
                <a:solidFill>
                  <a:srgbClr val="CD1D00"/>
                </a:solidFill>
              </a:rPr>
              <a:t>"host"</a:t>
            </a:r>
            <a:r>
              <a:t>);</a:t>
            </a:r>
          </a:p>
          <a:p>
            <a:pPr algn="l" defTabSz="457200">
              <a:defRPr b="0" sz="3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 b="1"/>
              <a:t>final</a:t>
            </a:r>
            <a:r>
              <a:t> String port = properties.</a:t>
            </a:r>
            <a:r>
              <a:rPr>
                <a:solidFill>
                  <a:srgbClr val="021994"/>
                </a:solidFill>
              </a:rPr>
              <a:t>getProperty</a:t>
            </a:r>
            <a:r>
              <a:t>(</a:t>
            </a:r>
            <a:r>
              <a:rPr>
                <a:solidFill>
                  <a:srgbClr val="CD1D00"/>
                </a:solidFill>
              </a:rPr>
              <a:t>"port"</a:t>
            </a:r>
            <a:r>
              <a:t>);</a:t>
            </a:r>
          </a:p>
          <a:p>
            <a:pPr algn="l" defTabSz="457200">
              <a:defRPr b="0" sz="3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 b="1"/>
              <a:t>return</a:t>
            </a:r>
            <a:r>
              <a:t> String.</a:t>
            </a:r>
            <a:r>
              <a:rPr>
                <a:solidFill>
                  <a:srgbClr val="021994"/>
                </a:solidFill>
              </a:rPr>
              <a:t>format</a:t>
            </a:r>
            <a:r>
              <a:t>(</a:t>
            </a:r>
            <a:r>
              <a:rPr>
                <a:solidFill>
                  <a:srgbClr val="CD1D00"/>
                </a:solidFill>
              </a:rPr>
              <a:t>"http://%s:%s"</a:t>
            </a:r>
            <a:r>
              <a:t>, host, port);</a:t>
            </a:r>
          </a:p>
          <a:p>
            <a:pPr algn="l" defTabSz="457200">
              <a:defRPr b="0" sz="3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}</a:t>
            </a:r>
          </a:p>
          <a:p>
            <a:pPr algn="l" defTabSz="457200">
              <a:defRPr b="0" sz="3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</p:txBody>
      </p:sp>
      <p:sp>
        <p:nvSpPr>
          <p:cNvPr id="452" name="Use case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 sz="63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Use case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ublic Optional&lt;(String,String)&gt; split(String s)…"/>
          <p:cNvSpPr txBox="1"/>
          <p:nvPr/>
        </p:nvSpPr>
        <p:spPr>
          <a:xfrm>
            <a:off x="195262" y="3064195"/>
            <a:ext cx="15865476" cy="3626032"/>
          </a:xfrm>
          <a:prstGeom prst="rect">
            <a:avLst/>
          </a:prstGeom>
          <a:solidFill>
            <a:schemeClr val="accent3">
              <a:lumOff val="44000"/>
              <a:alpha val="749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algn="l" defTabSz="457200">
              <a:lnSpc>
                <a:spcPct val="200000"/>
              </a:lnSpc>
              <a:defRPr b="0" sz="3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public</a:t>
            </a:r>
            <a:r>
              <a:t> Optional&lt;(String,String)&gt; </a:t>
            </a:r>
            <a:r>
              <a:rPr>
                <a:solidFill>
                  <a:srgbClr val="021994"/>
                </a:solidFill>
              </a:rPr>
              <a:t>split</a:t>
            </a:r>
            <a:r>
              <a:t>(String s)</a:t>
            </a:r>
          </a:p>
          <a:p>
            <a:pPr algn="l" defTabSz="457200">
              <a:lnSpc>
                <a:spcPct val="200000"/>
              </a:lnSpc>
              <a:defRPr b="0" sz="3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public</a:t>
            </a:r>
            <a:r>
              <a:t> Optional&lt;(</a:t>
            </a:r>
            <a:r>
              <a:rPr b="1"/>
              <a:t>double</a:t>
            </a:r>
            <a:r>
              <a:t>, </a:t>
            </a:r>
            <a:r>
              <a:rPr b="1"/>
              <a:t>double</a:t>
            </a:r>
            <a:r>
              <a:t>)&gt; </a:t>
            </a:r>
            <a:r>
              <a:rPr>
                <a:solidFill>
                  <a:srgbClr val="021994"/>
                </a:solidFill>
              </a:rPr>
              <a:t>parse</a:t>
            </a:r>
            <a:r>
              <a:t>((String, String) p)</a:t>
            </a:r>
          </a:p>
          <a:p>
            <a:pPr algn="l" defTabSz="457200">
              <a:lnSpc>
                <a:spcPct val="200000"/>
              </a:lnSpc>
              <a:defRPr b="0" sz="3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public</a:t>
            </a:r>
            <a:r>
              <a:t> Optional&lt;</a:t>
            </a:r>
            <a:r>
              <a:rPr b="1"/>
              <a:t>double</a:t>
            </a:r>
            <a:r>
              <a:t>&gt; </a:t>
            </a:r>
            <a:r>
              <a:rPr>
                <a:solidFill>
                  <a:srgbClr val="021994"/>
                </a:solidFill>
              </a:rPr>
              <a:t>divide</a:t>
            </a:r>
            <a:r>
              <a:t> ((</a:t>
            </a:r>
            <a:r>
              <a:rPr b="1"/>
              <a:t>double</a:t>
            </a:r>
            <a:r>
              <a:t>, </a:t>
            </a:r>
            <a:r>
              <a:rPr b="1"/>
              <a:t>double</a:t>
            </a:r>
            <a:r>
              <a:t>) numbers)</a:t>
            </a:r>
          </a:p>
        </p:txBody>
      </p:sp>
      <p:sp>
        <p:nvSpPr>
          <p:cNvPr id="455" name="Let’s try with Optional"/>
          <p:cNvSpPr txBox="1"/>
          <p:nvPr/>
        </p:nvSpPr>
        <p:spPr>
          <a:xfrm>
            <a:off x="184181" y="1784877"/>
            <a:ext cx="13260455" cy="897725"/>
          </a:xfrm>
          <a:prstGeom prst="rect">
            <a:avLst/>
          </a:prstGeom>
          <a:solidFill>
            <a:schemeClr val="accent3">
              <a:lumOff val="44000"/>
              <a:alpha val="749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marL="342900" indent="-114300" algn="l">
              <a:lnSpc>
                <a:spcPct val="120000"/>
              </a:lnSpc>
              <a:defRPr sz="3600">
                <a:solidFill>
                  <a:srgbClr val="231F21"/>
                </a:solidFill>
              </a:defRPr>
            </a:pPr>
            <a:r>
              <a:t>Let’s try with Optional</a:t>
            </a:r>
          </a:p>
        </p:txBody>
      </p:sp>
      <p:sp>
        <p:nvSpPr>
          <p:cNvPr id="456" name="Use case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 sz="63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Use case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54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Use case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 sz="63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Use case</a:t>
            </a:r>
          </a:p>
        </p:txBody>
      </p:sp>
      <p:sp>
        <p:nvSpPr>
          <p:cNvPr id="459" name="public Optional&lt;Double&gt; myProgram(String s){…"/>
          <p:cNvSpPr txBox="1"/>
          <p:nvPr/>
        </p:nvSpPr>
        <p:spPr>
          <a:xfrm>
            <a:off x="52494" y="1528204"/>
            <a:ext cx="15955235" cy="6905089"/>
          </a:xfrm>
          <a:prstGeom prst="rect">
            <a:avLst/>
          </a:prstGeom>
          <a:solidFill>
            <a:schemeClr val="accent3">
              <a:lumOff val="44000"/>
              <a:alpha val="749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algn="l" defTabSz="457200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public</a:t>
            </a:r>
            <a:r>
              <a:t> Optional&lt;Double&gt; </a:t>
            </a:r>
            <a:r>
              <a:rPr>
                <a:solidFill>
                  <a:srgbClr val="021994"/>
                </a:solidFill>
              </a:rPr>
              <a:t>myProgram</a:t>
            </a:r>
            <a:r>
              <a:t>(String s){</a:t>
            </a:r>
          </a:p>
          <a:p>
            <a:pPr algn="l" defTabSz="457200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</a:t>
            </a:r>
            <a:r>
              <a:rPr b="1"/>
              <a:t>final</a:t>
            </a:r>
            <a:r>
              <a:t> Optional&lt;(String,String)&gt; split = </a:t>
            </a:r>
            <a:r>
              <a:rPr>
                <a:solidFill>
                  <a:srgbClr val="021994"/>
                </a:solidFill>
              </a:rPr>
              <a:t>split</a:t>
            </a:r>
            <a:r>
              <a:t>(s);</a:t>
            </a:r>
          </a:p>
          <a:p>
            <a:pPr algn="l" defTabSz="457200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</a:t>
            </a:r>
            <a:r>
              <a:rPr b="1"/>
              <a:t>if</a:t>
            </a:r>
            <a:r>
              <a:t>(split.</a:t>
            </a:r>
            <a:r>
              <a:rPr>
                <a:solidFill>
                  <a:srgbClr val="021994"/>
                </a:solidFill>
              </a:rPr>
              <a:t>isPresent</a:t>
            </a:r>
            <a:r>
              <a:t>()){</a:t>
            </a:r>
          </a:p>
          <a:p>
            <a:pPr algn="l" defTabSz="457200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 b="1"/>
              <a:t>final</a:t>
            </a:r>
            <a:r>
              <a:t> Optional&lt;(</a:t>
            </a:r>
            <a:r>
              <a:rPr b="1"/>
              <a:t>double</a:t>
            </a:r>
            <a:r>
              <a:t>, </a:t>
            </a:r>
            <a:r>
              <a:rPr b="1"/>
              <a:t>double</a:t>
            </a:r>
            <a:r>
              <a:t>)&gt; parse = </a:t>
            </a:r>
            <a:r>
              <a:rPr>
                <a:solidFill>
                  <a:srgbClr val="021994"/>
                </a:solidFill>
              </a:rPr>
              <a:t>parse</a:t>
            </a:r>
            <a:r>
              <a:t>(split.</a:t>
            </a:r>
            <a:r>
              <a:rPr>
                <a:solidFill>
                  <a:srgbClr val="021994"/>
                </a:solidFill>
              </a:rPr>
              <a:t>get</a:t>
            </a:r>
            <a:r>
              <a:t>());</a:t>
            </a:r>
          </a:p>
          <a:p>
            <a:pPr algn="l" defTabSz="457200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 b="1"/>
              <a:t>if</a:t>
            </a:r>
            <a:r>
              <a:t>(parse.</a:t>
            </a:r>
            <a:r>
              <a:rPr>
                <a:solidFill>
                  <a:srgbClr val="021994"/>
                </a:solidFill>
              </a:rPr>
              <a:t>isPresent</a:t>
            </a:r>
            <a:r>
              <a:t>()){</a:t>
            </a:r>
          </a:p>
          <a:p>
            <a:pPr algn="l" defTabSz="457200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</a:t>
            </a:r>
            <a:r>
              <a:rPr b="1"/>
              <a:t>final</a:t>
            </a:r>
            <a:r>
              <a:t> Optional&lt;Double&gt; result = </a:t>
            </a:r>
            <a:r>
              <a:rPr>
                <a:solidFill>
                  <a:srgbClr val="021994"/>
                </a:solidFill>
              </a:rPr>
              <a:t>divide</a:t>
            </a:r>
            <a:r>
              <a:t>(parse.</a:t>
            </a:r>
            <a:r>
              <a:rPr>
                <a:solidFill>
                  <a:srgbClr val="021994"/>
                </a:solidFill>
              </a:rPr>
              <a:t>get</a:t>
            </a:r>
            <a:r>
              <a:t>());</a:t>
            </a:r>
          </a:p>
          <a:p>
            <a:pPr algn="l" defTabSz="457200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</a:t>
            </a:r>
            <a:r>
              <a:rPr b="1"/>
              <a:t>if</a:t>
            </a:r>
            <a:r>
              <a:t>(result.</a:t>
            </a:r>
            <a:r>
              <a:rPr>
                <a:solidFill>
                  <a:srgbClr val="021994"/>
                </a:solidFill>
              </a:rPr>
              <a:t>isPresent</a:t>
            </a:r>
            <a:r>
              <a:t>()){</a:t>
            </a:r>
          </a:p>
          <a:p>
            <a:pPr algn="l" defTabSz="457200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 b="1"/>
              <a:t>return</a:t>
            </a:r>
            <a:r>
              <a:t> result.</a:t>
            </a:r>
            <a:r>
              <a:rPr>
                <a:solidFill>
                  <a:srgbClr val="021994"/>
                </a:solidFill>
              </a:rPr>
              <a:t>get</a:t>
            </a:r>
            <a:r>
              <a:t>();</a:t>
            </a:r>
          </a:p>
          <a:p>
            <a:pPr algn="l" defTabSz="457200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}</a:t>
            </a:r>
          </a:p>
          <a:p>
            <a:pPr algn="l" defTabSz="457200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}</a:t>
            </a:r>
          </a:p>
          <a:p>
            <a:pPr algn="l" defTabSz="457200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}</a:t>
            </a:r>
          </a:p>
          <a:p>
            <a:pPr algn="l" defTabSz="457200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</a:t>
            </a:r>
            <a:r>
              <a:rPr b="1"/>
              <a:t>return</a:t>
            </a:r>
            <a:r>
              <a:t> Optional.</a:t>
            </a:r>
            <a:r>
              <a:rPr>
                <a:solidFill>
                  <a:srgbClr val="021994"/>
                </a:solidFill>
              </a:rPr>
              <a:t>empty</a:t>
            </a:r>
            <a:r>
              <a:t>();</a:t>
            </a:r>
          </a:p>
          <a:p>
            <a:pPr algn="l" defTabSz="457200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59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70878" y="2069697"/>
            <a:ext cx="5004606" cy="5004606"/>
          </a:xfrm>
          <a:prstGeom prst="rect">
            <a:avLst/>
          </a:prstGeom>
          <a:ln w="12700">
            <a:miter lim="400000"/>
          </a:ln>
        </p:spPr>
      </p:pic>
      <p:sp>
        <p:nvSpPr>
          <p:cNvPr id="464" name="Use case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 sz="63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Use case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Why this talk?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Why this talk?</a:t>
            </a:r>
          </a:p>
        </p:txBody>
      </p:sp>
      <p:pic>
        <p:nvPicPr>
          <p:cNvPr id="10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90181" y="1761806"/>
            <a:ext cx="7366001" cy="64378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3" name="Group"/>
          <p:cNvGrpSpPr/>
          <p:nvPr/>
        </p:nvGrpSpPr>
        <p:grpSpPr>
          <a:xfrm>
            <a:off x="380031" y="1487740"/>
            <a:ext cx="4276302" cy="1111269"/>
            <a:chOff x="0" y="0"/>
            <a:chExt cx="4276300" cy="1111268"/>
          </a:xfrm>
        </p:grpSpPr>
        <p:sp>
          <p:nvSpPr>
            <p:cNvPr id="468" name="Polygon"/>
            <p:cNvSpPr/>
            <p:nvPr/>
          </p:nvSpPr>
          <p:spPr>
            <a:xfrm>
              <a:off x="3221619" y="72909"/>
              <a:ext cx="1054682" cy="1038360"/>
            </a:xfrm>
            <a:prstGeom prst="pentagon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69" name="Circle"/>
            <p:cNvSpPr/>
            <p:nvPr/>
          </p:nvSpPr>
          <p:spPr>
            <a:xfrm>
              <a:off x="0" y="304687"/>
              <a:ext cx="577352" cy="577353"/>
            </a:xfrm>
            <a:prstGeom prst="ellipse">
              <a:avLst/>
            </a:prstGeom>
            <a:solidFill>
              <a:schemeClr val="accent1">
                <a:lumOff val="-7647"/>
              </a:schemeClr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70" name="Circle"/>
            <p:cNvSpPr/>
            <p:nvPr/>
          </p:nvSpPr>
          <p:spPr>
            <a:xfrm>
              <a:off x="3460284" y="304687"/>
              <a:ext cx="577353" cy="577353"/>
            </a:xfrm>
            <a:prstGeom prst="ellipse">
              <a:avLst/>
            </a:prstGeom>
            <a:solidFill>
              <a:srgbClr val="FFFB00"/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B00"/>
                  </a:solidFill>
                </a:defRPr>
              </a:pPr>
            </a:p>
          </p:txBody>
        </p:sp>
        <p:sp>
          <p:nvSpPr>
            <p:cNvPr id="471" name="Line"/>
            <p:cNvSpPr/>
            <p:nvPr/>
          </p:nvSpPr>
          <p:spPr>
            <a:xfrm>
              <a:off x="842464" y="593363"/>
              <a:ext cx="2352708" cy="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b="0"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472" name="split"/>
            <p:cNvSpPr txBox="1"/>
            <p:nvPr/>
          </p:nvSpPr>
          <p:spPr>
            <a:xfrm>
              <a:off x="1373938" y="0"/>
              <a:ext cx="949723" cy="558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split</a:t>
              </a:r>
            </a:p>
          </p:txBody>
        </p:sp>
      </p:grpSp>
      <p:grpSp>
        <p:nvGrpSpPr>
          <p:cNvPr id="479" name="Group"/>
          <p:cNvGrpSpPr/>
          <p:nvPr/>
        </p:nvGrpSpPr>
        <p:grpSpPr>
          <a:xfrm>
            <a:off x="385916" y="3338547"/>
            <a:ext cx="4276302" cy="1199020"/>
            <a:chOff x="0" y="0"/>
            <a:chExt cx="4276301" cy="1199019"/>
          </a:xfrm>
        </p:grpSpPr>
        <p:sp>
          <p:nvSpPr>
            <p:cNvPr id="474" name="Polygon"/>
            <p:cNvSpPr/>
            <p:nvPr/>
          </p:nvSpPr>
          <p:spPr>
            <a:xfrm>
              <a:off x="3221619" y="160660"/>
              <a:ext cx="1054683" cy="1038360"/>
            </a:xfrm>
            <a:prstGeom prst="pentagon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75" name="Circle"/>
            <p:cNvSpPr/>
            <p:nvPr/>
          </p:nvSpPr>
          <p:spPr>
            <a:xfrm>
              <a:off x="0" y="392439"/>
              <a:ext cx="577352" cy="577353"/>
            </a:xfrm>
            <a:prstGeom prst="ellipse">
              <a:avLst/>
            </a:prstGeom>
            <a:solidFill>
              <a:srgbClr val="FFFB00"/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B00"/>
                  </a:solidFill>
                </a:defRPr>
              </a:pPr>
            </a:p>
          </p:txBody>
        </p:sp>
        <p:sp>
          <p:nvSpPr>
            <p:cNvPr id="476" name="Circle"/>
            <p:cNvSpPr/>
            <p:nvPr/>
          </p:nvSpPr>
          <p:spPr>
            <a:xfrm>
              <a:off x="3460284" y="392439"/>
              <a:ext cx="577353" cy="577353"/>
            </a:xfrm>
            <a:prstGeom prst="ellipse">
              <a:avLst/>
            </a:prstGeom>
            <a:solidFill>
              <a:srgbClr val="FF9300"/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B00"/>
                  </a:solidFill>
                </a:defRPr>
              </a:pPr>
            </a:p>
          </p:txBody>
        </p:sp>
        <p:sp>
          <p:nvSpPr>
            <p:cNvPr id="477" name="parse"/>
            <p:cNvSpPr txBox="1"/>
            <p:nvPr/>
          </p:nvSpPr>
          <p:spPr>
            <a:xfrm>
              <a:off x="1258753" y="0"/>
              <a:ext cx="1198762" cy="558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parse</a:t>
              </a:r>
            </a:p>
          </p:txBody>
        </p:sp>
        <p:sp>
          <p:nvSpPr>
            <p:cNvPr id="478" name="Line"/>
            <p:cNvSpPr/>
            <p:nvPr/>
          </p:nvSpPr>
          <p:spPr>
            <a:xfrm>
              <a:off x="842078" y="681115"/>
              <a:ext cx="2352708" cy="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b="0"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</p:grpSp>
      <p:grpSp>
        <p:nvGrpSpPr>
          <p:cNvPr id="485" name="Group"/>
          <p:cNvGrpSpPr/>
          <p:nvPr/>
        </p:nvGrpSpPr>
        <p:grpSpPr>
          <a:xfrm>
            <a:off x="3897000" y="5202676"/>
            <a:ext cx="4246800" cy="1219400"/>
            <a:chOff x="0" y="0"/>
            <a:chExt cx="4246798" cy="1219399"/>
          </a:xfrm>
        </p:grpSpPr>
        <p:sp>
          <p:nvSpPr>
            <p:cNvPr id="480" name="Polygon"/>
            <p:cNvSpPr/>
            <p:nvPr/>
          </p:nvSpPr>
          <p:spPr>
            <a:xfrm>
              <a:off x="3192116" y="181040"/>
              <a:ext cx="1054683" cy="1038360"/>
            </a:xfrm>
            <a:prstGeom prst="pentagon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81" name="Circle"/>
            <p:cNvSpPr/>
            <p:nvPr/>
          </p:nvSpPr>
          <p:spPr>
            <a:xfrm>
              <a:off x="0" y="412818"/>
              <a:ext cx="577352" cy="577353"/>
            </a:xfrm>
            <a:prstGeom prst="ellipse">
              <a:avLst/>
            </a:prstGeom>
            <a:solidFill>
              <a:srgbClr val="FF9300"/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B00"/>
                  </a:solidFill>
                </a:defRPr>
              </a:pPr>
            </a:p>
          </p:txBody>
        </p:sp>
        <p:sp>
          <p:nvSpPr>
            <p:cNvPr id="482" name="Circle"/>
            <p:cNvSpPr/>
            <p:nvPr/>
          </p:nvSpPr>
          <p:spPr>
            <a:xfrm>
              <a:off x="3430782" y="412818"/>
              <a:ext cx="577352" cy="577353"/>
            </a:xfrm>
            <a:prstGeom prst="ellipse">
              <a:avLst/>
            </a:prstGeom>
            <a:solidFill>
              <a:srgbClr val="FF2600"/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B00"/>
                  </a:solidFill>
                </a:defRPr>
              </a:pPr>
            </a:p>
          </p:txBody>
        </p:sp>
        <p:sp>
          <p:nvSpPr>
            <p:cNvPr id="483" name="divide"/>
            <p:cNvSpPr txBox="1"/>
            <p:nvPr/>
          </p:nvSpPr>
          <p:spPr>
            <a:xfrm>
              <a:off x="1557181" y="0"/>
              <a:ext cx="1288654" cy="558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divide</a:t>
              </a:r>
            </a:p>
          </p:txBody>
        </p:sp>
        <p:sp>
          <p:nvSpPr>
            <p:cNvPr id="484" name="Line"/>
            <p:cNvSpPr/>
            <p:nvPr/>
          </p:nvSpPr>
          <p:spPr>
            <a:xfrm>
              <a:off x="827713" y="701494"/>
              <a:ext cx="2352708" cy="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b="0"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</p:grpSp>
      <p:grpSp>
        <p:nvGrpSpPr>
          <p:cNvPr id="490" name="Group"/>
          <p:cNvGrpSpPr/>
          <p:nvPr/>
        </p:nvGrpSpPr>
        <p:grpSpPr>
          <a:xfrm>
            <a:off x="7363660" y="4708504"/>
            <a:ext cx="451233" cy="849726"/>
            <a:chOff x="0" y="0"/>
            <a:chExt cx="451231" cy="849725"/>
          </a:xfrm>
        </p:grpSpPr>
        <p:sp>
          <p:nvSpPr>
            <p:cNvPr id="486" name="Line"/>
            <p:cNvSpPr/>
            <p:nvPr/>
          </p:nvSpPr>
          <p:spPr>
            <a:xfrm flipV="1">
              <a:off x="225616" y="0"/>
              <a:ext cx="1" cy="849726"/>
            </a:xfrm>
            <a:prstGeom prst="line">
              <a:avLst/>
            </a:prstGeom>
            <a:noFill/>
            <a:ln w="38100" cap="flat">
              <a:solidFill>
                <a:schemeClr val="accent3">
                  <a:lumOff val="44000"/>
                </a:schemeClr>
              </a:solidFill>
              <a:custDash>
                <a:ds d="200000" sp="200000"/>
              </a:custDash>
              <a:miter lim="400000"/>
              <a:headEnd type="triangle" w="med" len="med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b="0"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grpSp>
          <p:nvGrpSpPr>
            <p:cNvPr id="489" name="Group"/>
            <p:cNvGrpSpPr/>
            <p:nvPr/>
          </p:nvGrpSpPr>
          <p:grpSpPr>
            <a:xfrm>
              <a:off x="0" y="197207"/>
              <a:ext cx="451232" cy="455312"/>
              <a:chOff x="0" y="0"/>
              <a:chExt cx="451231" cy="455311"/>
            </a:xfrm>
          </p:grpSpPr>
          <p:sp>
            <p:nvSpPr>
              <p:cNvPr id="487" name="Line"/>
              <p:cNvSpPr/>
              <p:nvPr/>
            </p:nvSpPr>
            <p:spPr>
              <a:xfrm flipV="1">
                <a:off x="-1" y="0"/>
                <a:ext cx="451233" cy="451232"/>
              </a:xfrm>
              <a:prstGeom prst="line">
                <a:avLst/>
              </a:prstGeom>
              <a:noFill/>
              <a:ln w="63500" cap="flat">
                <a:solidFill>
                  <a:srgbClr val="FF2600"/>
                </a:solidFill>
                <a:prstDash val="solid"/>
                <a:bevel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457200">
                  <a:defRPr b="0" sz="1200">
                    <a:latin typeface="+mj-lt"/>
                    <a:ea typeface="+mj-ea"/>
                    <a:cs typeface="+mj-cs"/>
                    <a:sym typeface="Helvetica"/>
                  </a:defRPr>
                </a:pPr>
              </a:p>
            </p:txBody>
          </p:sp>
          <p:sp>
            <p:nvSpPr>
              <p:cNvPr id="488" name="Line"/>
              <p:cNvSpPr/>
              <p:nvPr/>
            </p:nvSpPr>
            <p:spPr>
              <a:xfrm flipH="1" flipV="1">
                <a:off x="0" y="4079"/>
                <a:ext cx="451232" cy="451233"/>
              </a:xfrm>
              <a:prstGeom prst="line">
                <a:avLst/>
              </a:prstGeom>
              <a:noFill/>
              <a:ln w="63500" cap="flat">
                <a:solidFill>
                  <a:srgbClr val="FF2600"/>
                </a:solidFill>
                <a:prstDash val="solid"/>
                <a:bevel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457200">
                  <a:defRPr b="0" sz="1200">
                    <a:latin typeface="+mj-lt"/>
                    <a:ea typeface="+mj-ea"/>
                    <a:cs typeface="+mj-cs"/>
                    <a:sym typeface="Helvetica"/>
                  </a:defRPr>
                </a:pPr>
              </a:p>
            </p:txBody>
          </p:sp>
        </p:grpSp>
      </p:grpSp>
      <p:grpSp>
        <p:nvGrpSpPr>
          <p:cNvPr id="495" name="Group"/>
          <p:cNvGrpSpPr/>
          <p:nvPr/>
        </p:nvGrpSpPr>
        <p:grpSpPr>
          <a:xfrm>
            <a:off x="3903376" y="2748923"/>
            <a:ext cx="451233" cy="849726"/>
            <a:chOff x="0" y="0"/>
            <a:chExt cx="451231" cy="849725"/>
          </a:xfrm>
        </p:grpSpPr>
        <p:sp>
          <p:nvSpPr>
            <p:cNvPr id="491" name="Line"/>
            <p:cNvSpPr/>
            <p:nvPr/>
          </p:nvSpPr>
          <p:spPr>
            <a:xfrm flipV="1">
              <a:off x="225615" y="0"/>
              <a:ext cx="1" cy="849726"/>
            </a:xfrm>
            <a:prstGeom prst="line">
              <a:avLst/>
            </a:prstGeom>
            <a:noFill/>
            <a:ln w="38100" cap="flat">
              <a:solidFill>
                <a:schemeClr val="accent3">
                  <a:lumOff val="44000"/>
                </a:schemeClr>
              </a:solidFill>
              <a:custDash>
                <a:ds d="200000" sp="200000"/>
              </a:custDash>
              <a:miter lim="400000"/>
              <a:headEnd type="triangle" w="med" len="med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b="0"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grpSp>
          <p:nvGrpSpPr>
            <p:cNvPr id="494" name="Group"/>
            <p:cNvGrpSpPr/>
            <p:nvPr/>
          </p:nvGrpSpPr>
          <p:grpSpPr>
            <a:xfrm>
              <a:off x="0" y="197207"/>
              <a:ext cx="451232" cy="455312"/>
              <a:chOff x="0" y="0"/>
              <a:chExt cx="451231" cy="455311"/>
            </a:xfrm>
          </p:grpSpPr>
          <p:sp>
            <p:nvSpPr>
              <p:cNvPr id="492" name="Line"/>
              <p:cNvSpPr/>
              <p:nvPr/>
            </p:nvSpPr>
            <p:spPr>
              <a:xfrm flipV="1">
                <a:off x="-1" y="0"/>
                <a:ext cx="451233" cy="451232"/>
              </a:xfrm>
              <a:prstGeom prst="line">
                <a:avLst/>
              </a:prstGeom>
              <a:noFill/>
              <a:ln w="63500" cap="flat">
                <a:solidFill>
                  <a:srgbClr val="FF2600"/>
                </a:solidFill>
                <a:prstDash val="solid"/>
                <a:bevel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457200">
                  <a:defRPr b="0" sz="1200">
                    <a:latin typeface="+mj-lt"/>
                    <a:ea typeface="+mj-ea"/>
                    <a:cs typeface="+mj-cs"/>
                    <a:sym typeface="Helvetica"/>
                  </a:defRPr>
                </a:pPr>
              </a:p>
            </p:txBody>
          </p:sp>
          <p:sp>
            <p:nvSpPr>
              <p:cNvPr id="493" name="Line"/>
              <p:cNvSpPr/>
              <p:nvPr/>
            </p:nvSpPr>
            <p:spPr>
              <a:xfrm flipH="1" flipV="1">
                <a:off x="0" y="4079"/>
                <a:ext cx="451232" cy="451233"/>
              </a:xfrm>
              <a:prstGeom prst="line">
                <a:avLst/>
              </a:prstGeom>
              <a:noFill/>
              <a:ln w="63500" cap="flat">
                <a:solidFill>
                  <a:srgbClr val="FF2600"/>
                </a:solidFill>
                <a:prstDash val="solid"/>
                <a:bevel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457200">
                  <a:defRPr b="0" sz="1200">
                    <a:latin typeface="+mj-lt"/>
                    <a:ea typeface="+mj-ea"/>
                    <a:cs typeface="+mj-cs"/>
                    <a:sym typeface="Helvetica"/>
                  </a:defRPr>
                </a:pPr>
              </a:p>
            </p:txBody>
          </p:sp>
        </p:grpSp>
      </p:grpSp>
      <p:sp>
        <p:nvSpPr>
          <p:cNvPr id="496" name="Use case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 sz="63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Use case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path" nodeType="click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213124 0.000000" origin="layout" pathEditMode="relative">
                                      <p:cBhvr>
                                        <p:cTn id="14" dur="10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path" nodeType="clickEffect" presetSubtype="0" presetID="-1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210466 -0.000000" origin="layout" pathEditMode="relative">
                                      <p:cBhvr>
                                        <p:cTn id="26" dur="10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90" grpId="7"/>
      <p:bldP build="whole" bldLvl="1" animBg="1" rev="0" advAuto="0" spid="479" grpId="2"/>
      <p:bldP build="whole" bldLvl="1" animBg="1" rev="0" advAuto="0" spid="473" grpId="1"/>
      <p:bldP build="whole" bldLvl="1" animBg="1" rev="0" advAuto="0" spid="495" grpId="4"/>
      <p:bldP build="whole" bldLvl="1" animBg="1" rev="0" advAuto="0" spid="485" grpId="5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olygon"/>
          <p:cNvSpPr/>
          <p:nvPr/>
        </p:nvSpPr>
        <p:spPr>
          <a:xfrm>
            <a:off x="10530817" y="6926795"/>
            <a:ext cx="1054683" cy="1038360"/>
          </a:xfrm>
          <a:prstGeom prst="pentagon">
            <a:avLst/>
          </a:pr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504" name="Group"/>
          <p:cNvGrpSpPr/>
          <p:nvPr/>
        </p:nvGrpSpPr>
        <p:grpSpPr>
          <a:xfrm>
            <a:off x="380031" y="1487740"/>
            <a:ext cx="4276302" cy="1111269"/>
            <a:chOff x="0" y="0"/>
            <a:chExt cx="4276300" cy="1111268"/>
          </a:xfrm>
        </p:grpSpPr>
        <p:sp>
          <p:nvSpPr>
            <p:cNvPr id="499" name="Polygon"/>
            <p:cNvSpPr/>
            <p:nvPr/>
          </p:nvSpPr>
          <p:spPr>
            <a:xfrm>
              <a:off x="3221619" y="72909"/>
              <a:ext cx="1054682" cy="1038360"/>
            </a:xfrm>
            <a:prstGeom prst="pentagon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500" name="Circle"/>
            <p:cNvSpPr/>
            <p:nvPr/>
          </p:nvSpPr>
          <p:spPr>
            <a:xfrm>
              <a:off x="0" y="304687"/>
              <a:ext cx="577352" cy="577353"/>
            </a:xfrm>
            <a:prstGeom prst="ellipse">
              <a:avLst/>
            </a:prstGeom>
            <a:solidFill>
              <a:schemeClr val="accent1">
                <a:lumOff val="-7647"/>
              </a:schemeClr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501" name="Circle"/>
            <p:cNvSpPr/>
            <p:nvPr/>
          </p:nvSpPr>
          <p:spPr>
            <a:xfrm>
              <a:off x="3460284" y="304687"/>
              <a:ext cx="577353" cy="577353"/>
            </a:xfrm>
            <a:prstGeom prst="ellipse">
              <a:avLst/>
            </a:prstGeom>
            <a:solidFill>
              <a:srgbClr val="FFFB00"/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B00"/>
                  </a:solidFill>
                </a:defRPr>
              </a:pPr>
            </a:p>
          </p:txBody>
        </p:sp>
        <p:sp>
          <p:nvSpPr>
            <p:cNvPr id="502" name="Line"/>
            <p:cNvSpPr/>
            <p:nvPr/>
          </p:nvSpPr>
          <p:spPr>
            <a:xfrm>
              <a:off x="842464" y="593363"/>
              <a:ext cx="2352708" cy="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b="0"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503" name="split"/>
            <p:cNvSpPr txBox="1"/>
            <p:nvPr/>
          </p:nvSpPr>
          <p:spPr>
            <a:xfrm>
              <a:off x="1373938" y="0"/>
              <a:ext cx="949723" cy="558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split</a:t>
              </a:r>
            </a:p>
          </p:txBody>
        </p:sp>
      </p:grpSp>
      <p:sp>
        <p:nvSpPr>
          <p:cNvPr id="505" name="Polygon"/>
          <p:cNvSpPr/>
          <p:nvPr/>
        </p:nvSpPr>
        <p:spPr>
          <a:xfrm>
            <a:off x="7049236" y="3499207"/>
            <a:ext cx="1054682" cy="1038360"/>
          </a:xfrm>
          <a:prstGeom prst="pentagon">
            <a:avLst/>
          </a:pr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06" name="Circle"/>
          <p:cNvSpPr/>
          <p:nvPr/>
        </p:nvSpPr>
        <p:spPr>
          <a:xfrm>
            <a:off x="3827616" y="3730986"/>
            <a:ext cx="577353" cy="577353"/>
          </a:xfrm>
          <a:prstGeom prst="ellipse">
            <a:avLst/>
          </a:prstGeom>
          <a:solidFill>
            <a:srgbClr val="FFFB00"/>
          </a:solidFill>
          <a:ln w="38100">
            <a:solidFill>
              <a:schemeClr val="accent3">
                <a:lumOff val="44000"/>
              </a:schemeClr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B00"/>
                </a:solidFill>
              </a:defRPr>
            </a:pPr>
          </a:p>
        </p:txBody>
      </p:sp>
      <p:sp>
        <p:nvSpPr>
          <p:cNvPr id="507" name="Circle"/>
          <p:cNvSpPr/>
          <p:nvPr/>
        </p:nvSpPr>
        <p:spPr>
          <a:xfrm>
            <a:off x="7287900" y="3730986"/>
            <a:ext cx="577353" cy="577353"/>
          </a:xfrm>
          <a:prstGeom prst="ellipse">
            <a:avLst/>
          </a:prstGeom>
          <a:solidFill>
            <a:srgbClr val="FF9300"/>
          </a:solidFill>
          <a:ln w="38100">
            <a:solidFill>
              <a:schemeClr val="accent3">
                <a:lumOff val="44000"/>
              </a:schemeClr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B00"/>
                </a:solidFill>
              </a:defRPr>
            </a:pPr>
          </a:p>
        </p:txBody>
      </p:sp>
      <p:sp>
        <p:nvSpPr>
          <p:cNvPr id="508" name="parse"/>
          <p:cNvSpPr txBox="1"/>
          <p:nvPr/>
        </p:nvSpPr>
        <p:spPr>
          <a:xfrm>
            <a:off x="5086370" y="3338547"/>
            <a:ext cx="1198762" cy="558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parse</a:t>
            </a:r>
          </a:p>
        </p:txBody>
      </p:sp>
      <p:sp>
        <p:nvSpPr>
          <p:cNvPr id="509" name="Line"/>
          <p:cNvSpPr/>
          <p:nvPr/>
        </p:nvSpPr>
        <p:spPr>
          <a:xfrm>
            <a:off x="4669694" y="4019662"/>
            <a:ext cx="2352708" cy="1"/>
          </a:xfrm>
          <a:prstGeom prst="line">
            <a:avLst/>
          </a:prstGeom>
          <a:ln w="63500">
            <a:solidFill>
              <a:schemeClr val="accent1"/>
            </a:solidFill>
            <a:bevel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algn="l" defTabSz="457200">
              <a:defRPr b="0"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10" name="Polygon"/>
          <p:cNvSpPr/>
          <p:nvPr/>
        </p:nvSpPr>
        <p:spPr>
          <a:xfrm>
            <a:off x="10530817" y="5383716"/>
            <a:ext cx="1054683" cy="1038360"/>
          </a:xfrm>
          <a:prstGeom prst="pentagon">
            <a:avLst/>
          </a:pr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11" name="Circle"/>
          <p:cNvSpPr/>
          <p:nvPr/>
        </p:nvSpPr>
        <p:spPr>
          <a:xfrm>
            <a:off x="7338700" y="5615495"/>
            <a:ext cx="577353" cy="577353"/>
          </a:xfrm>
          <a:prstGeom prst="ellipse">
            <a:avLst/>
          </a:prstGeom>
          <a:solidFill>
            <a:srgbClr val="FF9300"/>
          </a:solidFill>
          <a:ln w="38100">
            <a:solidFill>
              <a:schemeClr val="accent3">
                <a:lumOff val="44000"/>
              </a:schemeClr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B00"/>
                </a:solidFill>
              </a:defRPr>
            </a:pPr>
          </a:p>
        </p:txBody>
      </p:sp>
      <p:sp>
        <p:nvSpPr>
          <p:cNvPr id="512" name="Circle"/>
          <p:cNvSpPr/>
          <p:nvPr/>
        </p:nvSpPr>
        <p:spPr>
          <a:xfrm>
            <a:off x="10769482" y="5615495"/>
            <a:ext cx="577353" cy="577353"/>
          </a:xfrm>
          <a:prstGeom prst="ellipse">
            <a:avLst/>
          </a:prstGeom>
          <a:solidFill>
            <a:srgbClr val="FF2600"/>
          </a:solidFill>
          <a:ln w="38100">
            <a:solidFill>
              <a:schemeClr val="accent3">
                <a:lumOff val="44000"/>
              </a:schemeClr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B00"/>
                </a:solidFill>
              </a:defRPr>
            </a:pPr>
          </a:p>
        </p:txBody>
      </p:sp>
      <p:sp>
        <p:nvSpPr>
          <p:cNvPr id="513" name="divide"/>
          <p:cNvSpPr txBox="1"/>
          <p:nvPr/>
        </p:nvSpPr>
        <p:spPr>
          <a:xfrm>
            <a:off x="8895882" y="5202676"/>
            <a:ext cx="1288654" cy="558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divide</a:t>
            </a:r>
          </a:p>
        </p:txBody>
      </p:sp>
      <p:sp>
        <p:nvSpPr>
          <p:cNvPr id="514" name="Line"/>
          <p:cNvSpPr/>
          <p:nvPr/>
        </p:nvSpPr>
        <p:spPr>
          <a:xfrm>
            <a:off x="8166414" y="5904171"/>
            <a:ext cx="2352708" cy="1"/>
          </a:xfrm>
          <a:prstGeom prst="line">
            <a:avLst/>
          </a:prstGeom>
          <a:ln w="63500">
            <a:solidFill>
              <a:schemeClr val="accent1"/>
            </a:solidFill>
            <a:bevel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algn="l" defTabSz="457200">
              <a:defRPr b="0"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grpSp>
        <p:nvGrpSpPr>
          <p:cNvPr id="519" name="Group"/>
          <p:cNvGrpSpPr/>
          <p:nvPr/>
        </p:nvGrpSpPr>
        <p:grpSpPr>
          <a:xfrm>
            <a:off x="7363660" y="4708504"/>
            <a:ext cx="451233" cy="849726"/>
            <a:chOff x="0" y="0"/>
            <a:chExt cx="451231" cy="849725"/>
          </a:xfrm>
        </p:grpSpPr>
        <p:sp>
          <p:nvSpPr>
            <p:cNvPr id="515" name="Line"/>
            <p:cNvSpPr/>
            <p:nvPr/>
          </p:nvSpPr>
          <p:spPr>
            <a:xfrm flipV="1">
              <a:off x="225616" y="0"/>
              <a:ext cx="1" cy="849726"/>
            </a:xfrm>
            <a:prstGeom prst="line">
              <a:avLst/>
            </a:prstGeom>
            <a:noFill/>
            <a:ln w="38100" cap="flat">
              <a:solidFill>
                <a:schemeClr val="accent3">
                  <a:lumOff val="44000"/>
                </a:schemeClr>
              </a:solidFill>
              <a:custDash>
                <a:ds d="200000" sp="200000"/>
              </a:custDash>
              <a:miter lim="400000"/>
              <a:headEnd type="triangle" w="med" len="med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b="0"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grpSp>
          <p:nvGrpSpPr>
            <p:cNvPr id="518" name="Group"/>
            <p:cNvGrpSpPr/>
            <p:nvPr/>
          </p:nvGrpSpPr>
          <p:grpSpPr>
            <a:xfrm>
              <a:off x="0" y="197207"/>
              <a:ext cx="451232" cy="455312"/>
              <a:chOff x="0" y="0"/>
              <a:chExt cx="451231" cy="455311"/>
            </a:xfrm>
          </p:grpSpPr>
          <p:sp>
            <p:nvSpPr>
              <p:cNvPr id="516" name="Line"/>
              <p:cNvSpPr/>
              <p:nvPr/>
            </p:nvSpPr>
            <p:spPr>
              <a:xfrm flipV="1">
                <a:off x="-1" y="0"/>
                <a:ext cx="451233" cy="451232"/>
              </a:xfrm>
              <a:prstGeom prst="line">
                <a:avLst/>
              </a:prstGeom>
              <a:noFill/>
              <a:ln w="63500" cap="flat">
                <a:solidFill>
                  <a:srgbClr val="FF2600"/>
                </a:solidFill>
                <a:prstDash val="solid"/>
                <a:bevel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457200">
                  <a:defRPr b="0" sz="1200">
                    <a:latin typeface="+mj-lt"/>
                    <a:ea typeface="+mj-ea"/>
                    <a:cs typeface="+mj-cs"/>
                    <a:sym typeface="Helvetica"/>
                  </a:defRPr>
                </a:pPr>
              </a:p>
            </p:txBody>
          </p:sp>
          <p:sp>
            <p:nvSpPr>
              <p:cNvPr id="517" name="Line"/>
              <p:cNvSpPr/>
              <p:nvPr/>
            </p:nvSpPr>
            <p:spPr>
              <a:xfrm flipH="1" flipV="1">
                <a:off x="0" y="4079"/>
                <a:ext cx="451232" cy="451233"/>
              </a:xfrm>
              <a:prstGeom prst="line">
                <a:avLst/>
              </a:prstGeom>
              <a:noFill/>
              <a:ln w="63500" cap="flat">
                <a:solidFill>
                  <a:srgbClr val="FF2600"/>
                </a:solidFill>
                <a:prstDash val="solid"/>
                <a:bevel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457200">
                  <a:defRPr b="0" sz="1200">
                    <a:latin typeface="+mj-lt"/>
                    <a:ea typeface="+mj-ea"/>
                    <a:cs typeface="+mj-cs"/>
                    <a:sym typeface="Helvetica"/>
                  </a:defRPr>
                </a:pPr>
              </a:p>
            </p:txBody>
          </p:sp>
        </p:grpSp>
      </p:grpSp>
      <p:grpSp>
        <p:nvGrpSpPr>
          <p:cNvPr id="524" name="Group"/>
          <p:cNvGrpSpPr/>
          <p:nvPr/>
        </p:nvGrpSpPr>
        <p:grpSpPr>
          <a:xfrm>
            <a:off x="3903376" y="2748923"/>
            <a:ext cx="451233" cy="849726"/>
            <a:chOff x="0" y="0"/>
            <a:chExt cx="451231" cy="849725"/>
          </a:xfrm>
        </p:grpSpPr>
        <p:sp>
          <p:nvSpPr>
            <p:cNvPr id="520" name="Line"/>
            <p:cNvSpPr/>
            <p:nvPr/>
          </p:nvSpPr>
          <p:spPr>
            <a:xfrm flipV="1">
              <a:off x="225615" y="0"/>
              <a:ext cx="1" cy="849726"/>
            </a:xfrm>
            <a:prstGeom prst="line">
              <a:avLst/>
            </a:prstGeom>
            <a:noFill/>
            <a:ln w="38100" cap="flat">
              <a:solidFill>
                <a:schemeClr val="accent3">
                  <a:lumOff val="44000"/>
                </a:schemeClr>
              </a:solidFill>
              <a:custDash>
                <a:ds d="200000" sp="200000"/>
              </a:custDash>
              <a:miter lim="400000"/>
              <a:headEnd type="triangle" w="med" len="med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b="0"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grpSp>
          <p:nvGrpSpPr>
            <p:cNvPr id="523" name="Group"/>
            <p:cNvGrpSpPr/>
            <p:nvPr/>
          </p:nvGrpSpPr>
          <p:grpSpPr>
            <a:xfrm>
              <a:off x="0" y="197207"/>
              <a:ext cx="451232" cy="455312"/>
              <a:chOff x="0" y="0"/>
              <a:chExt cx="451231" cy="455311"/>
            </a:xfrm>
          </p:grpSpPr>
          <p:sp>
            <p:nvSpPr>
              <p:cNvPr id="521" name="Line"/>
              <p:cNvSpPr/>
              <p:nvPr/>
            </p:nvSpPr>
            <p:spPr>
              <a:xfrm flipV="1">
                <a:off x="-1" y="0"/>
                <a:ext cx="451233" cy="451232"/>
              </a:xfrm>
              <a:prstGeom prst="line">
                <a:avLst/>
              </a:prstGeom>
              <a:noFill/>
              <a:ln w="63500" cap="flat">
                <a:solidFill>
                  <a:srgbClr val="FF2600"/>
                </a:solidFill>
                <a:prstDash val="solid"/>
                <a:bevel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457200">
                  <a:defRPr b="0" sz="1200">
                    <a:latin typeface="+mj-lt"/>
                    <a:ea typeface="+mj-ea"/>
                    <a:cs typeface="+mj-cs"/>
                    <a:sym typeface="Helvetica"/>
                  </a:defRPr>
                </a:pPr>
              </a:p>
            </p:txBody>
          </p:sp>
          <p:sp>
            <p:nvSpPr>
              <p:cNvPr id="522" name="Line"/>
              <p:cNvSpPr/>
              <p:nvPr/>
            </p:nvSpPr>
            <p:spPr>
              <a:xfrm flipH="1" flipV="1">
                <a:off x="0" y="4079"/>
                <a:ext cx="451232" cy="451233"/>
              </a:xfrm>
              <a:prstGeom prst="line">
                <a:avLst/>
              </a:prstGeom>
              <a:noFill/>
              <a:ln w="63500" cap="flat">
                <a:solidFill>
                  <a:srgbClr val="FF2600"/>
                </a:solidFill>
                <a:prstDash val="solid"/>
                <a:bevel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457200">
                  <a:defRPr b="0" sz="1200">
                    <a:latin typeface="+mj-lt"/>
                    <a:ea typeface="+mj-ea"/>
                    <a:cs typeface="+mj-cs"/>
                    <a:sym typeface="Helvetica"/>
                  </a:defRPr>
                </a:pPr>
              </a:p>
            </p:txBody>
          </p:sp>
        </p:grpSp>
      </p:grpSp>
      <p:sp>
        <p:nvSpPr>
          <p:cNvPr id="525" name="Circle"/>
          <p:cNvSpPr/>
          <p:nvPr/>
        </p:nvSpPr>
        <p:spPr>
          <a:xfrm>
            <a:off x="380031" y="7161026"/>
            <a:ext cx="577353" cy="577353"/>
          </a:xfrm>
          <a:prstGeom prst="ellipse">
            <a:avLst/>
          </a:prstGeom>
          <a:solidFill>
            <a:schemeClr val="accent1">
              <a:lumOff val="-7647"/>
            </a:schemeClr>
          </a:solidFill>
          <a:ln w="38100">
            <a:solidFill>
              <a:schemeClr val="accent3">
                <a:lumOff val="44000"/>
              </a:schemeClr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26" name="Circle"/>
          <p:cNvSpPr/>
          <p:nvPr/>
        </p:nvSpPr>
        <p:spPr>
          <a:xfrm>
            <a:off x="10769482" y="7228667"/>
            <a:ext cx="577353" cy="577353"/>
          </a:xfrm>
          <a:prstGeom prst="ellipse">
            <a:avLst/>
          </a:prstGeom>
          <a:solidFill>
            <a:srgbClr val="FF2600"/>
          </a:solidFill>
          <a:ln w="38100">
            <a:solidFill>
              <a:schemeClr val="accent3">
                <a:lumOff val="44000"/>
              </a:schemeClr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B00"/>
                </a:solidFill>
              </a:defRPr>
            </a:pPr>
          </a:p>
        </p:txBody>
      </p:sp>
      <p:sp>
        <p:nvSpPr>
          <p:cNvPr id="527" name="Line"/>
          <p:cNvSpPr/>
          <p:nvPr/>
        </p:nvSpPr>
        <p:spPr>
          <a:xfrm>
            <a:off x="1222496" y="7449702"/>
            <a:ext cx="9272504" cy="1"/>
          </a:xfrm>
          <a:prstGeom prst="line">
            <a:avLst/>
          </a:prstGeom>
          <a:ln w="63500">
            <a:solidFill>
              <a:schemeClr val="accent1"/>
            </a:solidFill>
            <a:bevel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algn="l" defTabSz="457200">
              <a:defRPr b="0"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28" name="????"/>
          <p:cNvSpPr txBox="1"/>
          <p:nvPr/>
        </p:nvSpPr>
        <p:spPr>
          <a:xfrm>
            <a:off x="4878334" y="6774084"/>
            <a:ext cx="1448619" cy="706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300">
                <a:solidFill>
                  <a:srgbClr val="FF2600"/>
                </a:solidFill>
              </a:defRPr>
            </a:lvl1pPr>
          </a:lstStyle>
          <a:p>
            <a:pPr/>
            <a:r>
              <a:t>????</a:t>
            </a:r>
          </a:p>
        </p:txBody>
      </p:sp>
      <p:sp>
        <p:nvSpPr>
          <p:cNvPr id="529" name="Use case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 sz="63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Use case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f :: A -&gt; M[B]…"/>
          <p:cNvSpPr txBox="1"/>
          <p:nvPr/>
        </p:nvSpPr>
        <p:spPr>
          <a:xfrm>
            <a:off x="7743763" y="2408378"/>
            <a:ext cx="5256070" cy="2860173"/>
          </a:xfrm>
          <a:prstGeom prst="rect">
            <a:avLst/>
          </a:prstGeom>
          <a:solidFill>
            <a:schemeClr val="accent3">
              <a:lumOff val="44000"/>
              <a:alpha val="749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algn="l" defTabSz="457200">
              <a:defRPr b="0" sz="2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 :: A -&gt; M[B]</a:t>
            </a:r>
          </a:p>
          <a:p>
            <a:pPr lvl="1" algn="l" defTabSz="457200">
              <a:defRPr b="0" sz="2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 :: B -&gt; M[C]</a:t>
            </a:r>
          </a:p>
          <a:p>
            <a:pPr lvl="1" algn="l" defTabSz="457200">
              <a:defRPr b="0" sz="290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lvl="1" algn="l" defTabSz="457200">
              <a:defRPr b="0" sz="2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 &gt;=&gt; f :: A -&gt; M[C]</a:t>
            </a:r>
          </a:p>
        </p:txBody>
      </p:sp>
      <p:sp>
        <p:nvSpPr>
          <p:cNvPr id="534" name="How can we compose wrapped result types??"/>
          <p:cNvSpPr txBox="1"/>
          <p:nvPr/>
        </p:nvSpPr>
        <p:spPr>
          <a:xfrm>
            <a:off x="184181" y="6890776"/>
            <a:ext cx="14630401" cy="897725"/>
          </a:xfrm>
          <a:prstGeom prst="rect">
            <a:avLst/>
          </a:prstGeom>
          <a:solidFill>
            <a:schemeClr val="accent3">
              <a:lumOff val="44000"/>
              <a:alpha val="749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marL="681789" indent="-300789" algn="l">
              <a:lnSpc>
                <a:spcPct val="12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t>How can we compose wrapped result types??</a:t>
            </a:r>
          </a:p>
        </p:txBody>
      </p:sp>
      <p:grpSp>
        <p:nvGrpSpPr>
          <p:cNvPr id="540" name="Group"/>
          <p:cNvGrpSpPr/>
          <p:nvPr/>
        </p:nvGrpSpPr>
        <p:grpSpPr>
          <a:xfrm>
            <a:off x="2777606" y="3208667"/>
            <a:ext cx="3194219" cy="1102985"/>
            <a:chOff x="0" y="0"/>
            <a:chExt cx="3194218" cy="1102983"/>
          </a:xfrm>
        </p:grpSpPr>
        <p:sp>
          <p:nvSpPr>
            <p:cNvPr id="535" name="Polygon"/>
            <p:cNvSpPr/>
            <p:nvPr/>
          </p:nvSpPr>
          <p:spPr>
            <a:xfrm>
              <a:off x="2139536" y="64624"/>
              <a:ext cx="1054683" cy="1038360"/>
            </a:xfrm>
            <a:prstGeom prst="pentagon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536" name="Line"/>
            <p:cNvSpPr/>
            <p:nvPr/>
          </p:nvSpPr>
          <p:spPr>
            <a:xfrm>
              <a:off x="842464" y="585079"/>
              <a:ext cx="1176339" cy="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b="0"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537" name="Circle"/>
            <p:cNvSpPr/>
            <p:nvPr/>
          </p:nvSpPr>
          <p:spPr>
            <a:xfrm>
              <a:off x="0" y="296403"/>
              <a:ext cx="577352" cy="577353"/>
            </a:xfrm>
            <a:prstGeom prst="ellipse">
              <a:avLst/>
            </a:prstGeom>
            <a:solidFill>
              <a:srgbClr val="FFFB00"/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B00"/>
                  </a:solidFill>
                </a:defRPr>
              </a:pPr>
            </a:p>
          </p:txBody>
        </p:sp>
        <p:sp>
          <p:nvSpPr>
            <p:cNvPr id="538" name="Circle"/>
            <p:cNvSpPr/>
            <p:nvPr/>
          </p:nvSpPr>
          <p:spPr>
            <a:xfrm>
              <a:off x="2378201" y="296403"/>
              <a:ext cx="577353" cy="577353"/>
            </a:xfrm>
            <a:prstGeom prst="ellipse">
              <a:avLst/>
            </a:prstGeom>
            <a:solidFill>
              <a:srgbClr val="FF9300"/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B00"/>
                  </a:solidFill>
                </a:defRPr>
              </a:pPr>
            </a:p>
          </p:txBody>
        </p:sp>
        <p:sp>
          <p:nvSpPr>
            <p:cNvPr id="539" name="g"/>
            <p:cNvSpPr txBox="1"/>
            <p:nvPr/>
          </p:nvSpPr>
          <p:spPr>
            <a:xfrm>
              <a:off x="1249360" y="0"/>
              <a:ext cx="362547" cy="558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</a:t>
              </a:r>
            </a:p>
          </p:txBody>
        </p:sp>
      </p:grpSp>
      <p:grpSp>
        <p:nvGrpSpPr>
          <p:cNvPr id="546" name="Group"/>
          <p:cNvGrpSpPr/>
          <p:nvPr/>
        </p:nvGrpSpPr>
        <p:grpSpPr>
          <a:xfrm>
            <a:off x="380031" y="1465802"/>
            <a:ext cx="3194219" cy="1133207"/>
            <a:chOff x="0" y="0"/>
            <a:chExt cx="3194217" cy="1133206"/>
          </a:xfrm>
        </p:grpSpPr>
        <p:sp>
          <p:nvSpPr>
            <p:cNvPr id="541" name="Polygon"/>
            <p:cNvSpPr/>
            <p:nvPr/>
          </p:nvSpPr>
          <p:spPr>
            <a:xfrm>
              <a:off x="2139536" y="94847"/>
              <a:ext cx="1054682" cy="1038360"/>
            </a:xfrm>
            <a:prstGeom prst="pentagon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542" name="Circle"/>
            <p:cNvSpPr/>
            <p:nvPr/>
          </p:nvSpPr>
          <p:spPr>
            <a:xfrm>
              <a:off x="0" y="326625"/>
              <a:ext cx="577352" cy="577353"/>
            </a:xfrm>
            <a:prstGeom prst="ellipse">
              <a:avLst/>
            </a:prstGeom>
            <a:solidFill>
              <a:schemeClr val="accent1">
                <a:lumOff val="-7647"/>
              </a:schemeClr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543" name="Circle"/>
            <p:cNvSpPr/>
            <p:nvPr/>
          </p:nvSpPr>
          <p:spPr>
            <a:xfrm>
              <a:off x="2378201" y="326625"/>
              <a:ext cx="577353" cy="577353"/>
            </a:xfrm>
            <a:prstGeom prst="ellipse">
              <a:avLst/>
            </a:prstGeom>
            <a:solidFill>
              <a:srgbClr val="FFFB00"/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B00"/>
                  </a:solidFill>
                </a:defRPr>
              </a:pPr>
            </a:p>
          </p:txBody>
        </p:sp>
        <p:sp>
          <p:nvSpPr>
            <p:cNvPr id="544" name="Line"/>
            <p:cNvSpPr/>
            <p:nvPr/>
          </p:nvSpPr>
          <p:spPr>
            <a:xfrm>
              <a:off x="842464" y="615301"/>
              <a:ext cx="1176339" cy="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b="0"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545" name="f"/>
            <p:cNvSpPr txBox="1"/>
            <p:nvPr/>
          </p:nvSpPr>
          <p:spPr>
            <a:xfrm>
              <a:off x="1305816" y="0"/>
              <a:ext cx="249635" cy="558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f</a:t>
              </a:r>
            </a:p>
          </p:txBody>
        </p:sp>
      </p:grpSp>
      <p:grpSp>
        <p:nvGrpSpPr>
          <p:cNvPr id="549" name="Group"/>
          <p:cNvGrpSpPr/>
          <p:nvPr/>
        </p:nvGrpSpPr>
        <p:grpSpPr>
          <a:xfrm>
            <a:off x="603607" y="4289967"/>
            <a:ext cx="4886605" cy="640379"/>
            <a:chOff x="0" y="0"/>
            <a:chExt cx="4886604" cy="640378"/>
          </a:xfrm>
        </p:grpSpPr>
        <p:sp>
          <p:nvSpPr>
            <p:cNvPr id="547" name="Line"/>
            <p:cNvSpPr/>
            <p:nvPr/>
          </p:nvSpPr>
          <p:spPr>
            <a:xfrm>
              <a:off x="0" y="640378"/>
              <a:ext cx="4886604" cy="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b="0"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548" name="g &gt;=&gt; f"/>
            <p:cNvSpPr txBox="1"/>
            <p:nvPr/>
          </p:nvSpPr>
          <p:spPr>
            <a:xfrm>
              <a:off x="1445224" y="0"/>
              <a:ext cx="1435696" cy="558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 &gt;=&gt; f</a:t>
              </a:r>
            </a:p>
          </p:txBody>
        </p:sp>
      </p:grpSp>
      <p:grpSp>
        <p:nvGrpSpPr>
          <p:cNvPr id="554" name="Group"/>
          <p:cNvGrpSpPr/>
          <p:nvPr/>
        </p:nvGrpSpPr>
        <p:grpSpPr>
          <a:xfrm>
            <a:off x="2821293" y="2620878"/>
            <a:ext cx="451233" cy="849726"/>
            <a:chOff x="0" y="0"/>
            <a:chExt cx="451231" cy="849725"/>
          </a:xfrm>
        </p:grpSpPr>
        <p:sp>
          <p:nvSpPr>
            <p:cNvPr id="550" name="Line"/>
            <p:cNvSpPr/>
            <p:nvPr/>
          </p:nvSpPr>
          <p:spPr>
            <a:xfrm flipV="1">
              <a:off x="225615" y="0"/>
              <a:ext cx="1" cy="849726"/>
            </a:xfrm>
            <a:prstGeom prst="line">
              <a:avLst/>
            </a:prstGeom>
            <a:noFill/>
            <a:ln w="38100" cap="flat">
              <a:solidFill>
                <a:schemeClr val="accent3">
                  <a:lumOff val="44000"/>
                </a:schemeClr>
              </a:solidFill>
              <a:custDash>
                <a:ds d="200000" sp="200000"/>
              </a:custDash>
              <a:miter lim="400000"/>
              <a:headEnd type="triangle" w="med" len="med"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b="0"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grpSp>
          <p:nvGrpSpPr>
            <p:cNvPr id="553" name="Group"/>
            <p:cNvGrpSpPr/>
            <p:nvPr/>
          </p:nvGrpSpPr>
          <p:grpSpPr>
            <a:xfrm>
              <a:off x="0" y="197207"/>
              <a:ext cx="451232" cy="455312"/>
              <a:chOff x="0" y="0"/>
              <a:chExt cx="451231" cy="455311"/>
            </a:xfrm>
          </p:grpSpPr>
          <p:sp>
            <p:nvSpPr>
              <p:cNvPr id="551" name="Line"/>
              <p:cNvSpPr/>
              <p:nvPr/>
            </p:nvSpPr>
            <p:spPr>
              <a:xfrm flipV="1">
                <a:off x="-1" y="0"/>
                <a:ext cx="451233" cy="451232"/>
              </a:xfrm>
              <a:prstGeom prst="line">
                <a:avLst/>
              </a:prstGeom>
              <a:noFill/>
              <a:ln w="63500" cap="flat">
                <a:solidFill>
                  <a:srgbClr val="FF2600"/>
                </a:solidFill>
                <a:prstDash val="solid"/>
                <a:bevel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457200">
                  <a:defRPr b="0" sz="1200">
                    <a:latin typeface="+mj-lt"/>
                    <a:ea typeface="+mj-ea"/>
                    <a:cs typeface="+mj-cs"/>
                    <a:sym typeface="Helvetica"/>
                  </a:defRPr>
                </a:pPr>
              </a:p>
            </p:txBody>
          </p:sp>
          <p:sp>
            <p:nvSpPr>
              <p:cNvPr id="552" name="Line"/>
              <p:cNvSpPr/>
              <p:nvPr/>
            </p:nvSpPr>
            <p:spPr>
              <a:xfrm flipH="1" flipV="1">
                <a:off x="0" y="4079"/>
                <a:ext cx="451232" cy="451233"/>
              </a:xfrm>
              <a:prstGeom prst="line">
                <a:avLst/>
              </a:prstGeom>
              <a:noFill/>
              <a:ln w="63500" cap="flat">
                <a:solidFill>
                  <a:srgbClr val="FF2600"/>
                </a:solidFill>
                <a:prstDash val="solid"/>
                <a:bevel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457200">
                  <a:defRPr b="0" sz="1200">
                    <a:latin typeface="+mj-lt"/>
                    <a:ea typeface="+mj-ea"/>
                    <a:cs typeface="+mj-cs"/>
                    <a:sym typeface="Helvetica"/>
                  </a:defRPr>
                </a:pPr>
              </a:p>
            </p:txBody>
          </p:sp>
        </p:grpSp>
      </p:grpSp>
      <p:sp>
        <p:nvSpPr>
          <p:cNvPr id="555" name="Shark"/>
          <p:cNvSpPr/>
          <p:nvPr/>
        </p:nvSpPr>
        <p:spPr>
          <a:xfrm>
            <a:off x="1330943" y="5233063"/>
            <a:ext cx="3030000" cy="1100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7" h="21521" fill="norm" stroke="1" extrusionOk="0">
                <a:moveTo>
                  <a:pt x="10160" y="3"/>
                </a:moveTo>
                <a:cubicBezTo>
                  <a:pt x="10044" y="30"/>
                  <a:pt x="9983" y="269"/>
                  <a:pt x="10046" y="891"/>
                </a:cubicBezTo>
                <a:cubicBezTo>
                  <a:pt x="10391" y="4250"/>
                  <a:pt x="9678" y="6794"/>
                  <a:pt x="9173" y="7278"/>
                </a:cubicBezTo>
                <a:cubicBezTo>
                  <a:pt x="8669" y="7763"/>
                  <a:pt x="4738" y="10391"/>
                  <a:pt x="4468" y="10541"/>
                </a:cubicBezTo>
                <a:cubicBezTo>
                  <a:pt x="4198" y="10691"/>
                  <a:pt x="3783" y="10947"/>
                  <a:pt x="3632" y="10351"/>
                </a:cubicBezTo>
                <a:cubicBezTo>
                  <a:pt x="2452" y="6038"/>
                  <a:pt x="791" y="3671"/>
                  <a:pt x="293" y="3252"/>
                </a:cubicBezTo>
                <a:cubicBezTo>
                  <a:pt x="47" y="3045"/>
                  <a:pt x="-75" y="3160"/>
                  <a:pt x="48" y="3562"/>
                </a:cubicBezTo>
                <a:cubicBezTo>
                  <a:pt x="203" y="4066"/>
                  <a:pt x="1794" y="8990"/>
                  <a:pt x="1994" y="11883"/>
                </a:cubicBezTo>
                <a:cubicBezTo>
                  <a:pt x="2106" y="13515"/>
                  <a:pt x="1364" y="17351"/>
                  <a:pt x="1297" y="17723"/>
                </a:cubicBezTo>
                <a:cubicBezTo>
                  <a:pt x="1229" y="18096"/>
                  <a:pt x="1094" y="18344"/>
                  <a:pt x="1297" y="18469"/>
                </a:cubicBezTo>
                <a:cubicBezTo>
                  <a:pt x="2123" y="18469"/>
                  <a:pt x="3308" y="14655"/>
                  <a:pt x="3584" y="13660"/>
                </a:cubicBezTo>
                <a:cubicBezTo>
                  <a:pt x="3799" y="12885"/>
                  <a:pt x="4479" y="12780"/>
                  <a:pt x="5065" y="13248"/>
                </a:cubicBezTo>
                <a:cubicBezTo>
                  <a:pt x="6070" y="14051"/>
                  <a:pt x="8824" y="15716"/>
                  <a:pt x="11899" y="16256"/>
                </a:cubicBezTo>
                <a:cubicBezTo>
                  <a:pt x="11800" y="18071"/>
                  <a:pt x="11191" y="20062"/>
                  <a:pt x="11072" y="20579"/>
                </a:cubicBezTo>
                <a:cubicBezTo>
                  <a:pt x="10914" y="21263"/>
                  <a:pt x="10927" y="21576"/>
                  <a:pt x="11219" y="21514"/>
                </a:cubicBezTo>
                <a:cubicBezTo>
                  <a:pt x="12413" y="21102"/>
                  <a:pt x="13574" y="18374"/>
                  <a:pt x="14269" y="16418"/>
                </a:cubicBezTo>
                <a:cubicBezTo>
                  <a:pt x="16106" y="16328"/>
                  <a:pt x="17929" y="15681"/>
                  <a:pt x="19455" y="14086"/>
                </a:cubicBezTo>
                <a:cubicBezTo>
                  <a:pt x="19654" y="13877"/>
                  <a:pt x="19705" y="13676"/>
                  <a:pt x="19528" y="13373"/>
                </a:cubicBezTo>
                <a:cubicBezTo>
                  <a:pt x="19421" y="13190"/>
                  <a:pt x="19003" y="12814"/>
                  <a:pt x="18689" y="12545"/>
                </a:cubicBezTo>
                <a:cubicBezTo>
                  <a:pt x="18644" y="12507"/>
                  <a:pt x="18659" y="12326"/>
                  <a:pt x="18706" y="12341"/>
                </a:cubicBezTo>
                <a:cubicBezTo>
                  <a:pt x="19081" y="12467"/>
                  <a:pt x="19185" y="12613"/>
                  <a:pt x="19656" y="12887"/>
                </a:cubicBezTo>
                <a:cubicBezTo>
                  <a:pt x="20040" y="13112"/>
                  <a:pt x="20484" y="12975"/>
                  <a:pt x="20748" y="12545"/>
                </a:cubicBezTo>
                <a:cubicBezTo>
                  <a:pt x="21277" y="11683"/>
                  <a:pt x="21525" y="11146"/>
                  <a:pt x="21440" y="10689"/>
                </a:cubicBezTo>
                <a:cubicBezTo>
                  <a:pt x="21216" y="9482"/>
                  <a:pt x="18218" y="5964"/>
                  <a:pt x="13635" y="5964"/>
                </a:cubicBezTo>
                <a:cubicBezTo>
                  <a:pt x="12909" y="5964"/>
                  <a:pt x="12635" y="5684"/>
                  <a:pt x="12459" y="5061"/>
                </a:cubicBezTo>
                <a:cubicBezTo>
                  <a:pt x="11839" y="2743"/>
                  <a:pt x="11155" y="1222"/>
                  <a:pt x="10601" y="392"/>
                </a:cubicBezTo>
                <a:cubicBezTo>
                  <a:pt x="10447" y="161"/>
                  <a:pt x="10276" y="-24"/>
                  <a:pt x="10160" y="3"/>
                </a:cubicBezTo>
                <a:close/>
              </a:path>
            </a:pathLst>
          </a:cu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56" name="Use case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 sz="63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Use case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33" grpId="6"/>
      <p:bldP build="whole" bldLvl="1" animBg="1" rev="0" advAuto="0" spid="540" grpId="2"/>
      <p:bldP build="whole" bldLvl="1" animBg="1" rev="0" advAuto="0" spid="549" grpId="4"/>
      <p:bldP build="whole" bldLvl="1" animBg="1" rev="0" advAuto="0" spid="546" grpId="1"/>
      <p:bldP build="whole" bldLvl="1" animBg="1" rev="0" advAuto="0" spid="554" grpId="3"/>
      <p:bldP build="whole" bldLvl="1" animBg="1" rev="0" advAuto="0" spid="534" grpId="7"/>
      <p:bldP build="whole" bldLvl="1" animBg="1" rev="0" advAuto="0" spid="555" grpId="5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f :: A -&gt; M[B]…"/>
          <p:cNvSpPr txBox="1"/>
          <p:nvPr/>
        </p:nvSpPr>
        <p:spPr>
          <a:xfrm>
            <a:off x="7726367" y="4153551"/>
            <a:ext cx="7749806" cy="2604541"/>
          </a:xfrm>
          <a:prstGeom prst="rect">
            <a:avLst/>
          </a:prstGeom>
          <a:solidFill>
            <a:schemeClr val="accent3">
              <a:lumOff val="44000"/>
              <a:alpha val="749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algn="l" defTabSz="457200">
              <a:lnSpc>
                <a:spcPct val="120000"/>
              </a:lnSpc>
              <a:defRPr b="0" sz="3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 :: A -&gt; M[B]</a:t>
            </a:r>
          </a:p>
          <a:p>
            <a:pPr lvl="1" algn="l" defTabSz="457200">
              <a:lnSpc>
                <a:spcPct val="120000"/>
              </a:lnSpc>
              <a:defRPr b="0" sz="3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 :: B -&gt; M[C]</a:t>
            </a:r>
          </a:p>
          <a:p>
            <a:pPr lvl="1" algn="l" defTabSz="457200">
              <a:lnSpc>
                <a:spcPct val="120000"/>
              </a:lnSpc>
              <a:defRPr b="0" sz="310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lvl="1" algn="l" defTabSz="457200">
              <a:lnSpc>
                <a:spcPct val="120000"/>
              </a:lnSpc>
              <a:defRPr b="0" sz="3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map(g) o f :: A -&gt; M[M[C]]</a:t>
            </a:r>
          </a:p>
          <a:p>
            <a:pPr lvl="1" algn="l" defTabSz="457200">
              <a:defRPr b="0" sz="2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 &gt;=&gt; f :: A -&gt; M[C]</a:t>
            </a:r>
          </a:p>
        </p:txBody>
      </p:sp>
      <p:sp>
        <p:nvSpPr>
          <p:cNvPr id="561" name="Can we use a Functor??"/>
          <p:cNvSpPr txBox="1"/>
          <p:nvPr/>
        </p:nvSpPr>
        <p:spPr>
          <a:xfrm>
            <a:off x="184181" y="1683776"/>
            <a:ext cx="13268193" cy="897725"/>
          </a:xfrm>
          <a:prstGeom prst="rect">
            <a:avLst/>
          </a:prstGeom>
          <a:solidFill>
            <a:schemeClr val="accent3">
              <a:lumOff val="44000"/>
              <a:alpha val="749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marL="342900" indent="-114300" algn="l">
              <a:lnSpc>
                <a:spcPct val="120000"/>
              </a:lnSpc>
              <a:defRPr sz="3600">
                <a:solidFill>
                  <a:srgbClr val="231F21"/>
                </a:solidFill>
              </a:defRPr>
            </a:pPr>
            <a:r>
              <a:t>Can we use a Functor??</a:t>
            </a:r>
          </a:p>
        </p:txBody>
      </p:sp>
      <p:grpSp>
        <p:nvGrpSpPr>
          <p:cNvPr id="569" name="Group"/>
          <p:cNvGrpSpPr/>
          <p:nvPr/>
        </p:nvGrpSpPr>
        <p:grpSpPr>
          <a:xfrm>
            <a:off x="2676970" y="4517916"/>
            <a:ext cx="3811058" cy="1205363"/>
            <a:chOff x="0" y="0"/>
            <a:chExt cx="3811057" cy="1205362"/>
          </a:xfrm>
        </p:grpSpPr>
        <p:sp>
          <p:nvSpPr>
            <p:cNvPr id="562" name="Square"/>
            <p:cNvSpPr/>
            <p:nvPr/>
          </p:nvSpPr>
          <p:spPr>
            <a:xfrm>
              <a:off x="0" y="285708"/>
              <a:ext cx="778625" cy="774246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563" name="Square"/>
            <p:cNvSpPr/>
            <p:nvPr/>
          </p:nvSpPr>
          <p:spPr>
            <a:xfrm>
              <a:off x="2739969" y="140299"/>
              <a:ext cx="1071089" cy="1065064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564" name="Square"/>
            <p:cNvSpPr/>
            <p:nvPr/>
          </p:nvSpPr>
          <p:spPr>
            <a:xfrm>
              <a:off x="2886201" y="285708"/>
              <a:ext cx="778626" cy="774246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565" name="Line"/>
            <p:cNvSpPr/>
            <p:nvPr/>
          </p:nvSpPr>
          <p:spPr>
            <a:xfrm>
              <a:off x="943101" y="672830"/>
              <a:ext cx="1684338" cy="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b="0"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566" name="Circle"/>
            <p:cNvSpPr/>
            <p:nvPr/>
          </p:nvSpPr>
          <p:spPr>
            <a:xfrm>
              <a:off x="100636" y="384154"/>
              <a:ext cx="577353" cy="577353"/>
            </a:xfrm>
            <a:prstGeom prst="ellipse">
              <a:avLst/>
            </a:prstGeom>
            <a:solidFill>
              <a:srgbClr val="FFFB00"/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B00"/>
                  </a:solidFill>
                </a:defRPr>
              </a:pPr>
            </a:p>
          </p:txBody>
        </p:sp>
        <p:sp>
          <p:nvSpPr>
            <p:cNvPr id="567" name="Circle"/>
            <p:cNvSpPr/>
            <p:nvPr/>
          </p:nvSpPr>
          <p:spPr>
            <a:xfrm>
              <a:off x="2986837" y="384154"/>
              <a:ext cx="577353" cy="577353"/>
            </a:xfrm>
            <a:prstGeom prst="ellipse">
              <a:avLst/>
            </a:prstGeom>
            <a:solidFill>
              <a:srgbClr val="FF9300"/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B00"/>
                  </a:solidFill>
                </a:defRPr>
              </a:pPr>
            </a:p>
          </p:txBody>
        </p:sp>
        <p:sp>
          <p:nvSpPr>
            <p:cNvPr id="568" name="map (g)"/>
            <p:cNvSpPr txBox="1"/>
            <p:nvPr/>
          </p:nvSpPr>
          <p:spPr>
            <a:xfrm>
              <a:off x="899461" y="0"/>
              <a:ext cx="1581747" cy="558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map (g)</a:t>
              </a:r>
            </a:p>
          </p:txBody>
        </p:sp>
      </p:grpSp>
      <p:grpSp>
        <p:nvGrpSpPr>
          <p:cNvPr id="575" name="Group"/>
          <p:cNvGrpSpPr/>
          <p:nvPr/>
        </p:nvGrpSpPr>
        <p:grpSpPr>
          <a:xfrm>
            <a:off x="380031" y="3497802"/>
            <a:ext cx="3056191" cy="1002426"/>
            <a:chOff x="0" y="0"/>
            <a:chExt cx="3056189" cy="1002424"/>
          </a:xfrm>
        </p:grpSpPr>
        <p:sp>
          <p:nvSpPr>
            <p:cNvPr id="570" name="Square"/>
            <p:cNvSpPr/>
            <p:nvPr/>
          </p:nvSpPr>
          <p:spPr>
            <a:xfrm>
              <a:off x="2277564" y="228179"/>
              <a:ext cx="778626" cy="774246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571" name="Circle"/>
            <p:cNvSpPr/>
            <p:nvPr/>
          </p:nvSpPr>
          <p:spPr>
            <a:xfrm>
              <a:off x="0" y="326625"/>
              <a:ext cx="577352" cy="577353"/>
            </a:xfrm>
            <a:prstGeom prst="ellipse">
              <a:avLst/>
            </a:prstGeom>
            <a:solidFill>
              <a:schemeClr val="accent1">
                <a:lumOff val="-7647"/>
              </a:schemeClr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572" name="Circle"/>
            <p:cNvSpPr/>
            <p:nvPr/>
          </p:nvSpPr>
          <p:spPr>
            <a:xfrm>
              <a:off x="2378201" y="326625"/>
              <a:ext cx="577353" cy="577353"/>
            </a:xfrm>
            <a:prstGeom prst="ellipse">
              <a:avLst/>
            </a:prstGeom>
            <a:solidFill>
              <a:srgbClr val="FFFB00"/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B00"/>
                  </a:solidFill>
                </a:defRPr>
              </a:pPr>
            </a:p>
          </p:txBody>
        </p:sp>
        <p:sp>
          <p:nvSpPr>
            <p:cNvPr id="573" name="Line"/>
            <p:cNvSpPr/>
            <p:nvPr/>
          </p:nvSpPr>
          <p:spPr>
            <a:xfrm>
              <a:off x="842464" y="615301"/>
              <a:ext cx="1176339" cy="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b="0"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574" name="f"/>
            <p:cNvSpPr txBox="1"/>
            <p:nvPr/>
          </p:nvSpPr>
          <p:spPr>
            <a:xfrm>
              <a:off x="1305816" y="0"/>
              <a:ext cx="249635" cy="558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f</a:t>
              </a:r>
            </a:p>
          </p:txBody>
        </p:sp>
      </p:grpSp>
      <p:grpSp>
        <p:nvGrpSpPr>
          <p:cNvPr id="578" name="Group"/>
          <p:cNvGrpSpPr/>
          <p:nvPr/>
        </p:nvGrpSpPr>
        <p:grpSpPr>
          <a:xfrm>
            <a:off x="603607" y="5763750"/>
            <a:ext cx="4886605" cy="698873"/>
            <a:chOff x="0" y="0"/>
            <a:chExt cx="4886604" cy="698872"/>
          </a:xfrm>
        </p:grpSpPr>
        <p:sp>
          <p:nvSpPr>
            <p:cNvPr id="576" name="Line"/>
            <p:cNvSpPr/>
            <p:nvPr/>
          </p:nvSpPr>
          <p:spPr>
            <a:xfrm>
              <a:off x="0" y="698872"/>
              <a:ext cx="4886604" cy="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b="0"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577" name="map (g)  o f"/>
            <p:cNvSpPr txBox="1"/>
            <p:nvPr/>
          </p:nvSpPr>
          <p:spPr>
            <a:xfrm>
              <a:off x="989104" y="0"/>
              <a:ext cx="2304059" cy="558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map (g)  o f</a:t>
              </a:r>
            </a:p>
          </p:txBody>
        </p:sp>
      </p:grpSp>
      <p:grpSp>
        <p:nvGrpSpPr>
          <p:cNvPr id="581" name="Group"/>
          <p:cNvGrpSpPr/>
          <p:nvPr/>
        </p:nvGrpSpPr>
        <p:grpSpPr>
          <a:xfrm>
            <a:off x="184181" y="7209290"/>
            <a:ext cx="12735561" cy="897725"/>
            <a:chOff x="0" y="0"/>
            <a:chExt cx="12735559" cy="897723"/>
          </a:xfrm>
        </p:grpSpPr>
        <p:sp>
          <p:nvSpPr>
            <p:cNvPr id="579" name="We need something that can do"/>
            <p:cNvSpPr txBox="1"/>
            <p:nvPr/>
          </p:nvSpPr>
          <p:spPr>
            <a:xfrm>
              <a:off x="0" y="0"/>
              <a:ext cx="7244999" cy="897724"/>
            </a:xfrm>
            <a:prstGeom prst="rect">
              <a:avLst/>
            </a:prstGeom>
            <a:solidFill>
              <a:schemeClr val="accent3">
                <a:lumOff val="44000"/>
                <a:alpha val="749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rmAutofit fontScale="100000" lnSpcReduction="0"/>
            </a:bodyPr>
            <a:lstStyle/>
            <a:p>
              <a:pPr lvl="1" marL="342900" indent="-114300" algn="l">
                <a:lnSpc>
                  <a:spcPct val="120000"/>
                </a:lnSpc>
                <a:defRPr sz="3600">
                  <a:solidFill>
                    <a:srgbClr val="231F21"/>
                  </a:solidFill>
                </a:defRPr>
              </a:pPr>
              <a:r>
                <a:t>We need something that can do</a:t>
              </a:r>
            </a:p>
          </p:txBody>
        </p:sp>
        <p:sp>
          <p:nvSpPr>
            <p:cNvPr id="580" name="M[M[T]] -&gt; M[T]"/>
            <p:cNvSpPr txBox="1"/>
            <p:nvPr/>
          </p:nvSpPr>
          <p:spPr>
            <a:xfrm>
              <a:off x="7427886" y="0"/>
              <a:ext cx="5307674" cy="897724"/>
            </a:xfrm>
            <a:prstGeom prst="rect">
              <a:avLst/>
            </a:prstGeom>
            <a:solidFill>
              <a:schemeClr val="accent3">
                <a:lumOff val="44000"/>
                <a:alpha val="749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 fontScale="100000" lnSpcReduction="0"/>
            </a:bodyPr>
            <a:lstStyle/>
            <a:p>
              <a:pPr lvl="1" algn="l" defTabSz="457200">
                <a:defRPr b="0" sz="4200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M[M[T]] -&gt; M[T]</a:t>
              </a:r>
            </a:p>
          </p:txBody>
        </p:sp>
      </p:grpSp>
      <p:grpSp>
        <p:nvGrpSpPr>
          <p:cNvPr id="587" name="Group"/>
          <p:cNvGrpSpPr/>
          <p:nvPr/>
        </p:nvGrpSpPr>
        <p:grpSpPr>
          <a:xfrm>
            <a:off x="7725298" y="2861992"/>
            <a:ext cx="3056191" cy="972202"/>
            <a:chOff x="0" y="0"/>
            <a:chExt cx="3056189" cy="972201"/>
          </a:xfrm>
        </p:grpSpPr>
        <p:sp>
          <p:nvSpPr>
            <p:cNvPr id="582" name="Square"/>
            <p:cNvSpPr/>
            <p:nvPr/>
          </p:nvSpPr>
          <p:spPr>
            <a:xfrm>
              <a:off x="2277564" y="197956"/>
              <a:ext cx="778626" cy="774246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583" name="Line"/>
            <p:cNvSpPr/>
            <p:nvPr/>
          </p:nvSpPr>
          <p:spPr>
            <a:xfrm>
              <a:off x="842464" y="585079"/>
              <a:ext cx="1176339" cy="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b="0"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584" name="Circle"/>
            <p:cNvSpPr/>
            <p:nvPr/>
          </p:nvSpPr>
          <p:spPr>
            <a:xfrm>
              <a:off x="0" y="296403"/>
              <a:ext cx="577352" cy="577353"/>
            </a:xfrm>
            <a:prstGeom prst="ellipse">
              <a:avLst/>
            </a:prstGeom>
            <a:solidFill>
              <a:srgbClr val="FFFB00"/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B00"/>
                  </a:solidFill>
                </a:defRPr>
              </a:pPr>
            </a:p>
          </p:txBody>
        </p:sp>
        <p:sp>
          <p:nvSpPr>
            <p:cNvPr id="585" name="Circle"/>
            <p:cNvSpPr/>
            <p:nvPr/>
          </p:nvSpPr>
          <p:spPr>
            <a:xfrm>
              <a:off x="2378201" y="296403"/>
              <a:ext cx="577353" cy="577353"/>
            </a:xfrm>
            <a:prstGeom prst="ellipse">
              <a:avLst/>
            </a:prstGeom>
            <a:solidFill>
              <a:srgbClr val="FF9300"/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B00"/>
                  </a:solidFill>
                </a:defRPr>
              </a:pPr>
            </a:p>
          </p:txBody>
        </p:sp>
        <p:sp>
          <p:nvSpPr>
            <p:cNvPr id="586" name="g"/>
            <p:cNvSpPr txBox="1"/>
            <p:nvPr/>
          </p:nvSpPr>
          <p:spPr>
            <a:xfrm>
              <a:off x="1249360" y="0"/>
              <a:ext cx="362547" cy="558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</a:t>
              </a:r>
            </a:p>
          </p:txBody>
        </p:sp>
      </p:grpSp>
      <p:sp>
        <p:nvSpPr>
          <p:cNvPr id="588" name="Use case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 sz="63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Use case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87" grpId="2"/>
      <p:bldP build="whole" bldLvl="1" animBg="1" rev="0" advAuto="0" spid="578" grpId="4"/>
      <p:bldP build="whole" bldLvl="1" animBg="1" rev="0" advAuto="0" spid="569" grpId="3"/>
      <p:bldP build="whole" bldLvl="1" animBg="1" rev="0" advAuto="0" spid="560" grpId="5"/>
      <p:bldP build="whole" bldLvl="1" animBg="1" rev="0" advAuto="0" spid="575" grpId="1"/>
      <p:bldP build="whole" bldLvl="1" animBg="1" rev="0" advAuto="0" spid="581" grpId="6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Monad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 sz="63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Monad</a:t>
            </a:r>
          </a:p>
        </p:txBody>
      </p:sp>
      <p:grpSp>
        <p:nvGrpSpPr>
          <p:cNvPr id="600" name="Group"/>
          <p:cNvGrpSpPr/>
          <p:nvPr/>
        </p:nvGrpSpPr>
        <p:grpSpPr>
          <a:xfrm>
            <a:off x="2940225" y="4170376"/>
            <a:ext cx="3811058" cy="1096494"/>
            <a:chOff x="0" y="0"/>
            <a:chExt cx="3811057" cy="1096493"/>
          </a:xfrm>
        </p:grpSpPr>
        <p:sp>
          <p:nvSpPr>
            <p:cNvPr id="593" name="Square"/>
            <p:cNvSpPr/>
            <p:nvPr/>
          </p:nvSpPr>
          <p:spPr>
            <a:xfrm>
              <a:off x="0" y="176839"/>
              <a:ext cx="778625" cy="774246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594" name="Square"/>
            <p:cNvSpPr/>
            <p:nvPr/>
          </p:nvSpPr>
          <p:spPr>
            <a:xfrm>
              <a:off x="2739970" y="31431"/>
              <a:ext cx="1071088" cy="1065063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595" name="Square"/>
            <p:cNvSpPr/>
            <p:nvPr/>
          </p:nvSpPr>
          <p:spPr>
            <a:xfrm>
              <a:off x="2886201" y="176839"/>
              <a:ext cx="778626" cy="774246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596" name="Line"/>
            <p:cNvSpPr/>
            <p:nvPr/>
          </p:nvSpPr>
          <p:spPr>
            <a:xfrm>
              <a:off x="943101" y="563962"/>
              <a:ext cx="1684338" cy="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b="0"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597" name="Circle"/>
            <p:cNvSpPr/>
            <p:nvPr/>
          </p:nvSpPr>
          <p:spPr>
            <a:xfrm>
              <a:off x="100636" y="275286"/>
              <a:ext cx="577353" cy="577353"/>
            </a:xfrm>
            <a:prstGeom prst="ellipse">
              <a:avLst/>
            </a:prstGeom>
            <a:solidFill>
              <a:srgbClr val="FFFB00"/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B00"/>
                  </a:solidFill>
                </a:defRPr>
              </a:pPr>
            </a:p>
          </p:txBody>
        </p:sp>
        <p:sp>
          <p:nvSpPr>
            <p:cNvPr id="598" name="Circle"/>
            <p:cNvSpPr/>
            <p:nvPr/>
          </p:nvSpPr>
          <p:spPr>
            <a:xfrm>
              <a:off x="2986838" y="275286"/>
              <a:ext cx="577352" cy="577353"/>
            </a:xfrm>
            <a:prstGeom prst="ellipse">
              <a:avLst/>
            </a:prstGeom>
            <a:solidFill>
              <a:srgbClr val="FF9300"/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B00"/>
                  </a:solidFill>
                </a:defRPr>
              </a:pPr>
            </a:p>
          </p:txBody>
        </p:sp>
        <p:sp>
          <p:nvSpPr>
            <p:cNvPr id="599" name="map g"/>
            <p:cNvSpPr txBox="1"/>
            <p:nvPr/>
          </p:nvSpPr>
          <p:spPr>
            <a:xfrm>
              <a:off x="1054086" y="0"/>
              <a:ext cx="1311077" cy="558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map g</a:t>
              </a:r>
            </a:p>
          </p:txBody>
        </p:sp>
      </p:grpSp>
      <p:grpSp>
        <p:nvGrpSpPr>
          <p:cNvPr id="606" name="Group"/>
          <p:cNvGrpSpPr/>
          <p:nvPr/>
        </p:nvGrpSpPr>
        <p:grpSpPr>
          <a:xfrm>
            <a:off x="643287" y="3041394"/>
            <a:ext cx="3056190" cy="1002425"/>
            <a:chOff x="0" y="0"/>
            <a:chExt cx="3056189" cy="1002424"/>
          </a:xfrm>
        </p:grpSpPr>
        <p:sp>
          <p:nvSpPr>
            <p:cNvPr id="601" name="Square"/>
            <p:cNvSpPr/>
            <p:nvPr/>
          </p:nvSpPr>
          <p:spPr>
            <a:xfrm>
              <a:off x="2277564" y="228179"/>
              <a:ext cx="778626" cy="774246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602" name="Circle"/>
            <p:cNvSpPr/>
            <p:nvPr/>
          </p:nvSpPr>
          <p:spPr>
            <a:xfrm>
              <a:off x="0" y="326625"/>
              <a:ext cx="577352" cy="577353"/>
            </a:xfrm>
            <a:prstGeom prst="ellipse">
              <a:avLst/>
            </a:prstGeom>
            <a:solidFill>
              <a:schemeClr val="accent1">
                <a:lumOff val="-7647"/>
              </a:schemeClr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603" name="Circle"/>
            <p:cNvSpPr/>
            <p:nvPr/>
          </p:nvSpPr>
          <p:spPr>
            <a:xfrm>
              <a:off x="2378201" y="326625"/>
              <a:ext cx="577353" cy="577353"/>
            </a:xfrm>
            <a:prstGeom prst="ellipse">
              <a:avLst/>
            </a:prstGeom>
            <a:solidFill>
              <a:srgbClr val="FFFB00"/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B00"/>
                  </a:solidFill>
                </a:defRPr>
              </a:pPr>
            </a:p>
          </p:txBody>
        </p:sp>
        <p:sp>
          <p:nvSpPr>
            <p:cNvPr id="604" name="Line"/>
            <p:cNvSpPr/>
            <p:nvPr/>
          </p:nvSpPr>
          <p:spPr>
            <a:xfrm>
              <a:off x="842464" y="615301"/>
              <a:ext cx="1176339" cy="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b="0"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605" name="f"/>
            <p:cNvSpPr txBox="1"/>
            <p:nvPr/>
          </p:nvSpPr>
          <p:spPr>
            <a:xfrm>
              <a:off x="1305816" y="0"/>
              <a:ext cx="249635" cy="558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f</a:t>
              </a:r>
            </a:p>
          </p:txBody>
        </p:sp>
      </p:grpSp>
      <p:grpSp>
        <p:nvGrpSpPr>
          <p:cNvPr id="614" name="Group"/>
          <p:cNvGrpSpPr/>
          <p:nvPr/>
        </p:nvGrpSpPr>
        <p:grpSpPr>
          <a:xfrm>
            <a:off x="506108" y="1639420"/>
            <a:ext cx="3804524" cy="1142599"/>
            <a:chOff x="0" y="0"/>
            <a:chExt cx="3804522" cy="1142597"/>
          </a:xfrm>
        </p:grpSpPr>
        <p:sp>
          <p:nvSpPr>
            <p:cNvPr id="607" name="Square"/>
            <p:cNvSpPr/>
            <p:nvPr/>
          </p:nvSpPr>
          <p:spPr>
            <a:xfrm>
              <a:off x="3025898" y="222943"/>
              <a:ext cx="778625" cy="774247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608" name="Square"/>
            <p:cNvSpPr/>
            <p:nvPr/>
          </p:nvSpPr>
          <p:spPr>
            <a:xfrm>
              <a:off x="0" y="77535"/>
              <a:ext cx="1071088" cy="1065063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609" name="Square"/>
            <p:cNvSpPr/>
            <p:nvPr/>
          </p:nvSpPr>
          <p:spPr>
            <a:xfrm>
              <a:off x="146231" y="222943"/>
              <a:ext cx="778626" cy="774247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610" name="Circle"/>
            <p:cNvSpPr/>
            <p:nvPr/>
          </p:nvSpPr>
          <p:spPr>
            <a:xfrm>
              <a:off x="246867" y="321390"/>
              <a:ext cx="577353" cy="577353"/>
            </a:xfrm>
            <a:prstGeom prst="ellipse">
              <a:avLst/>
            </a:prstGeom>
            <a:solidFill>
              <a:srgbClr val="00FDFF"/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40FF"/>
                  </a:solidFill>
                </a:defRPr>
              </a:pPr>
            </a:p>
          </p:txBody>
        </p:sp>
        <p:sp>
          <p:nvSpPr>
            <p:cNvPr id="611" name="Line"/>
            <p:cNvSpPr/>
            <p:nvPr/>
          </p:nvSpPr>
          <p:spPr>
            <a:xfrm>
              <a:off x="1260208" y="610066"/>
              <a:ext cx="1670856" cy="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b="0"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612" name="Circle"/>
            <p:cNvSpPr/>
            <p:nvPr/>
          </p:nvSpPr>
          <p:spPr>
            <a:xfrm>
              <a:off x="3126534" y="321390"/>
              <a:ext cx="577353" cy="577353"/>
            </a:xfrm>
            <a:prstGeom prst="ellipse">
              <a:avLst/>
            </a:prstGeom>
            <a:solidFill>
              <a:srgbClr val="00FDFF"/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40FF"/>
                  </a:solidFill>
                </a:defRPr>
              </a:pPr>
            </a:p>
          </p:txBody>
        </p:sp>
        <p:sp>
          <p:nvSpPr>
            <p:cNvPr id="613" name="flatten"/>
            <p:cNvSpPr txBox="1"/>
            <p:nvPr/>
          </p:nvSpPr>
          <p:spPr>
            <a:xfrm>
              <a:off x="1428885" y="0"/>
              <a:ext cx="1333501" cy="558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flatten</a:t>
              </a:r>
            </a:p>
          </p:txBody>
        </p:sp>
      </p:grpSp>
      <p:grpSp>
        <p:nvGrpSpPr>
          <p:cNvPr id="622" name="Group"/>
          <p:cNvGrpSpPr/>
          <p:nvPr/>
        </p:nvGrpSpPr>
        <p:grpSpPr>
          <a:xfrm>
            <a:off x="5680195" y="5517805"/>
            <a:ext cx="3989889" cy="1137496"/>
            <a:chOff x="0" y="0"/>
            <a:chExt cx="3989888" cy="1137494"/>
          </a:xfrm>
        </p:grpSpPr>
        <p:sp>
          <p:nvSpPr>
            <p:cNvPr id="615" name="Square"/>
            <p:cNvSpPr/>
            <p:nvPr/>
          </p:nvSpPr>
          <p:spPr>
            <a:xfrm>
              <a:off x="0" y="72432"/>
              <a:ext cx="1071088" cy="1065063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616" name="Square"/>
            <p:cNvSpPr/>
            <p:nvPr/>
          </p:nvSpPr>
          <p:spPr>
            <a:xfrm>
              <a:off x="146231" y="217840"/>
              <a:ext cx="778626" cy="774246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617" name="Circle"/>
            <p:cNvSpPr/>
            <p:nvPr/>
          </p:nvSpPr>
          <p:spPr>
            <a:xfrm>
              <a:off x="246867" y="316287"/>
              <a:ext cx="577353" cy="577353"/>
            </a:xfrm>
            <a:prstGeom prst="ellipse">
              <a:avLst/>
            </a:prstGeom>
            <a:solidFill>
              <a:srgbClr val="FF9300"/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B00"/>
                  </a:solidFill>
                </a:defRPr>
              </a:pPr>
            </a:p>
          </p:txBody>
        </p:sp>
        <p:sp>
          <p:nvSpPr>
            <p:cNvPr id="618" name="Line"/>
            <p:cNvSpPr/>
            <p:nvPr/>
          </p:nvSpPr>
          <p:spPr>
            <a:xfrm>
              <a:off x="1185488" y="604963"/>
              <a:ext cx="1670856" cy="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b="0"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619" name="flatten"/>
            <p:cNvSpPr txBox="1"/>
            <p:nvPr/>
          </p:nvSpPr>
          <p:spPr>
            <a:xfrm>
              <a:off x="1354166" y="0"/>
              <a:ext cx="1333501" cy="558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flatten</a:t>
              </a:r>
            </a:p>
          </p:txBody>
        </p:sp>
        <p:sp>
          <p:nvSpPr>
            <p:cNvPr id="620" name="Square"/>
            <p:cNvSpPr/>
            <p:nvPr/>
          </p:nvSpPr>
          <p:spPr>
            <a:xfrm>
              <a:off x="3211263" y="217840"/>
              <a:ext cx="778626" cy="774247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621" name="Circle"/>
            <p:cNvSpPr/>
            <p:nvPr/>
          </p:nvSpPr>
          <p:spPr>
            <a:xfrm>
              <a:off x="3311899" y="316287"/>
              <a:ext cx="577353" cy="577353"/>
            </a:xfrm>
            <a:prstGeom prst="ellipse">
              <a:avLst/>
            </a:prstGeom>
            <a:solidFill>
              <a:srgbClr val="FF9300"/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B00"/>
                  </a:solidFill>
                </a:defRPr>
              </a:pPr>
            </a:p>
          </p:txBody>
        </p:sp>
      </p:grpSp>
      <p:grpSp>
        <p:nvGrpSpPr>
          <p:cNvPr id="628" name="Group"/>
          <p:cNvGrpSpPr/>
          <p:nvPr/>
        </p:nvGrpSpPr>
        <p:grpSpPr>
          <a:xfrm>
            <a:off x="643287" y="7199041"/>
            <a:ext cx="9026797" cy="1047705"/>
            <a:chOff x="0" y="0"/>
            <a:chExt cx="9026796" cy="1047704"/>
          </a:xfrm>
        </p:grpSpPr>
        <p:sp>
          <p:nvSpPr>
            <p:cNvPr id="623" name="Line"/>
            <p:cNvSpPr/>
            <p:nvPr/>
          </p:nvSpPr>
          <p:spPr>
            <a:xfrm>
              <a:off x="852099" y="660581"/>
              <a:ext cx="7127675" cy="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b="0"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624" name="flatten o map (g)  o f"/>
            <p:cNvSpPr txBox="1"/>
            <p:nvPr/>
          </p:nvSpPr>
          <p:spPr>
            <a:xfrm>
              <a:off x="2007900" y="0"/>
              <a:ext cx="3997326" cy="558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flatten o map (g)  o f</a:t>
              </a:r>
            </a:p>
          </p:txBody>
        </p:sp>
        <p:sp>
          <p:nvSpPr>
            <p:cNvPr id="625" name="Circle"/>
            <p:cNvSpPr/>
            <p:nvPr/>
          </p:nvSpPr>
          <p:spPr>
            <a:xfrm>
              <a:off x="0" y="288680"/>
              <a:ext cx="577352" cy="577353"/>
            </a:xfrm>
            <a:prstGeom prst="ellipse">
              <a:avLst/>
            </a:prstGeom>
            <a:solidFill>
              <a:schemeClr val="accent1">
                <a:lumOff val="-7647"/>
              </a:schemeClr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626" name="Square"/>
            <p:cNvSpPr/>
            <p:nvPr/>
          </p:nvSpPr>
          <p:spPr>
            <a:xfrm>
              <a:off x="8248171" y="273459"/>
              <a:ext cx="778626" cy="774246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627" name="Circle"/>
            <p:cNvSpPr/>
            <p:nvPr/>
          </p:nvSpPr>
          <p:spPr>
            <a:xfrm>
              <a:off x="8348808" y="371905"/>
              <a:ext cx="577353" cy="577353"/>
            </a:xfrm>
            <a:prstGeom prst="ellipse">
              <a:avLst/>
            </a:prstGeom>
            <a:solidFill>
              <a:srgbClr val="FF9300"/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B00"/>
                  </a:solidFill>
                </a:defRPr>
              </a:pPr>
            </a:p>
          </p:txBody>
        </p:sp>
      </p:grpSp>
      <p:sp>
        <p:nvSpPr>
          <p:cNvPr id="629" name="f :: A -&gt; M[B]…"/>
          <p:cNvSpPr txBox="1"/>
          <p:nvPr/>
        </p:nvSpPr>
        <p:spPr>
          <a:xfrm>
            <a:off x="8423226" y="3187027"/>
            <a:ext cx="7353115" cy="2228271"/>
          </a:xfrm>
          <a:prstGeom prst="rect">
            <a:avLst/>
          </a:prstGeom>
          <a:solidFill>
            <a:schemeClr val="accent3">
              <a:lumOff val="44000"/>
              <a:alpha val="749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algn="l" defTabSz="457200">
              <a:defRPr b="0" sz="2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 :: A -&gt; M[B]</a:t>
            </a:r>
          </a:p>
          <a:p>
            <a:pPr lvl="1" algn="l" defTabSz="457200">
              <a:defRPr b="0" sz="2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 :: B -&gt; M[C]</a:t>
            </a:r>
          </a:p>
          <a:p>
            <a:pPr lvl="1" algn="l" defTabSz="457200">
              <a:defRPr b="0" sz="290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lvl="1" algn="l" defTabSz="457200">
              <a:defRPr b="0" sz="2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 &gt;=&gt; f :: A -&gt; M[C]</a:t>
            </a:r>
          </a:p>
          <a:p>
            <a:pPr lvl="1" algn="l" defTabSz="457200">
              <a:defRPr b="0" sz="29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 &gt;=&gt; f = flatten o map (g) o f</a:t>
            </a:r>
          </a:p>
        </p:txBody>
      </p:sp>
      <p:grpSp>
        <p:nvGrpSpPr>
          <p:cNvPr id="635" name="Group"/>
          <p:cNvGrpSpPr/>
          <p:nvPr/>
        </p:nvGrpSpPr>
        <p:grpSpPr>
          <a:xfrm>
            <a:off x="5384328" y="1724618"/>
            <a:ext cx="3056191" cy="972203"/>
            <a:chOff x="0" y="0"/>
            <a:chExt cx="3056189" cy="972201"/>
          </a:xfrm>
        </p:grpSpPr>
        <p:sp>
          <p:nvSpPr>
            <p:cNvPr id="630" name="Square"/>
            <p:cNvSpPr/>
            <p:nvPr/>
          </p:nvSpPr>
          <p:spPr>
            <a:xfrm>
              <a:off x="2277564" y="197956"/>
              <a:ext cx="778626" cy="774246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631" name="Line"/>
            <p:cNvSpPr/>
            <p:nvPr/>
          </p:nvSpPr>
          <p:spPr>
            <a:xfrm>
              <a:off x="842464" y="585079"/>
              <a:ext cx="1176339" cy="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b="0"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632" name="Circle"/>
            <p:cNvSpPr/>
            <p:nvPr/>
          </p:nvSpPr>
          <p:spPr>
            <a:xfrm>
              <a:off x="0" y="296403"/>
              <a:ext cx="577352" cy="577353"/>
            </a:xfrm>
            <a:prstGeom prst="ellipse">
              <a:avLst/>
            </a:prstGeom>
            <a:solidFill>
              <a:srgbClr val="FFFB00"/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B00"/>
                  </a:solidFill>
                </a:defRPr>
              </a:pPr>
            </a:p>
          </p:txBody>
        </p:sp>
        <p:sp>
          <p:nvSpPr>
            <p:cNvPr id="633" name="Circle"/>
            <p:cNvSpPr/>
            <p:nvPr/>
          </p:nvSpPr>
          <p:spPr>
            <a:xfrm>
              <a:off x="2378201" y="296403"/>
              <a:ext cx="577353" cy="577353"/>
            </a:xfrm>
            <a:prstGeom prst="ellipse">
              <a:avLst/>
            </a:prstGeom>
            <a:solidFill>
              <a:srgbClr val="FF9300"/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B00"/>
                  </a:solidFill>
                </a:defRPr>
              </a:pPr>
            </a:p>
          </p:txBody>
        </p:sp>
        <p:sp>
          <p:nvSpPr>
            <p:cNvPr id="634" name="g"/>
            <p:cNvSpPr txBox="1"/>
            <p:nvPr/>
          </p:nvSpPr>
          <p:spPr>
            <a:xfrm>
              <a:off x="1249360" y="0"/>
              <a:ext cx="362547" cy="558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</a:t>
              </a:r>
            </a:p>
          </p:txBody>
        </p:sp>
      </p:grpSp>
      <p:pic>
        <p:nvPicPr>
          <p:cNvPr id="63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0504857">
            <a:off x="11146621" y="6320281"/>
            <a:ext cx="2935308" cy="17846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28" grpId="6"/>
      <p:bldP build="whole" bldLvl="1" animBg="1" rev="0" advAuto="0" spid="600" grpId="4"/>
      <p:bldP build="whole" bldLvl="1" animBg="1" rev="0" advAuto="0" spid="636" grpId="7"/>
      <p:bldP build="whole" bldLvl="1" animBg="1" rev="0" advAuto="0" spid="622" grpId="5"/>
      <p:bldP build="whole" bldLvl="1" animBg="1" rev="0" advAuto="0" spid="606" grpId="3"/>
      <p:bldP build="whole" bldLvl="1" animBg="1" rev="0" advAuto="0" spid="629" grpId="8"/>
      <p:bldP build="whole" bldLvl="1" animBg="1" rev="0" advAuto="0" spid="635" grpId="2"/>
      <p:bldP build="whole" bldLvl="1" animBg="1" rev="0" advAuto="0" spid="614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Functor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Functor</a:t>
            </a:r>
          </a:p>
        </p:txBody>
      </p:sp>
      <p:sp>
        <p:nvSpPr>
          <p:cNvPr id="641" name="Rectangle"/>
          <p:cNvSpPr/>
          <p:nvPr/>
        </p:nvSpPr>
        <p:spPr>
          <a:xfrm>
            <a:off x="3888931" y="2254188"/>
            <a:ext cx="7568500" cy="4635624"/>
          </a:xfrm>
          <a:prstGeom prst="rect">
            <a:avLst/>
          </a:prstGeom>
          <a:solidFill>
            <a:srgbClr val="ECECEC"/>
          </a:solidFill>
          <a:ln>
            <a:solidFill>
              <a:srgbClr val="A5B2D6"/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642" name="Definition"/>
          <p:cNvSpPr txBox="1"/>
          <p:nvPr/>
        </p:nvSpPr>
        <p:spPr>
          <a:xfrm>
            <a:off x="4411333" y="2945550"/>
            <a:ext cx="2573462" cy="6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u="sng"/>
            </a:lvl1pPr>
          </a:lstStyle>
          <a:p>
            <a:pPr/>
            <a:r>
              <a:t>Definition</a:t>
            </a:r>
          </a:p>
        </p:txBody>
      </p:sp>
      <p:sp>
        <p:nvSpPr>
          <p:cNvPr id="643" name="Monad ≈ Functor + flatten"/>
          <p:cNvSpPr txBox="1"/>
          <p:nvPr/>
        </p:nvSpPr>
        <p:spPr>
          <a:xfrm>
            <a:off x="4365625" y="4540291"/>
            <a:ext cx="6615113" cy="693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FF9300"/>
                </a:solidFill>
              </a:defRPr>
            </a:lvl1pPr>
          </a:lstStyle>
          <a:p>
            <a:pPr/>
            <a:r>
              <a:t>Monad ≈ Functor + flatten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Monad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 sz="63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Monad</a:t>
            </a:r>
          </a:p>
        </p:txBody>
      </p:sp>
      <p:grpSp>
        <p:nvGrpSpPr>
          <p:cNvPr id="652" name="Group"/>
          <p:cNvGrpSpPr/>
          <p:nvPr/>
        </p:nvGrpSpPr>
        <p:grpSpPr>
          <a:xfrm>
            <a:off x="152395" y="6520644"/>
            <a:ext cx="7110859" cy="1472101"/>
            <a:chOff x="0" y="0"/>
            <a:chExt cx="7110858" cy="1472100"/>
          </a:xfrm>
        </p:grpSpPr>
        <p:sp>
          <p:nvSpPr>
            <p:cNvPr id="646" name="Square"/>
            <p:cNvSpPr/>
            <p:nvPr/>
          </p:nvSpPr>
          <p:spPr>
            <a:xfrm>
              <a:off x="0" y="697855"/>
              <a:ext cx="778625" cy="774246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647" name="Line"/>
            <p:cNvSpPr/>
            <p:nvPr/>
          </p:nvSpPr>
          <p:spPr>
            <a:xfrm>
              <a:off x="980093" y="1084977"/>
              <a:ext cx="5183387" cy="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b="0"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648" name="flatmap (g) = flatten o map (g)"/>
            <p:cNvSpPr txBox="1"/>
            <p:nvPr/>
          </p:nvSpPr>
          <p:spPr>
            <a:xfrm>
              <a:off x="664180" y="0"/>
              <a:ext cx="5815212" cy="558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flatmap (g) = flatten o map (g)</a:t>
              </a:r>
            </a:p>
          </p:txBody>
        </p:sp>
        <p:sp>
          <p:nvSpPr>
            <p:cNvPr id="649" name="Square"/>
            <p:cNvSpPr/>
            <p:nvPr/>
          </p:nvSpPr>
          <p:spPr>
            <a:xfrm>
              <a:off x="6332233" y="697855"/>
              <a:ext cx="778626" cy="774246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650" name="Circle"/>
            <p:cNvSpPr/>
            <p:nvPr/>
          </p:nvSpPr>
          <p:spPr>
            <a:xfrm>
              <a:off x="6432870" y="796302"/>
              <a:ext cx="577352" cy="577353"/>
            </a:xfrm>
            <a:prstGeom prst="ellipse">
              <a:avLst/>
            </a:prstGeom>
            <a:solidFill>
              <a:srgbClr val="FF9300"/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B00"/>
                  </a:solidFill>
                </a:defRPr>
              </a:pPr>
            </a:p>
          </p:txBody>
        </p:sp>
        <p:sp>
          <p:nvSpPr>
            <p:cNvPr id="651" name="Circle"/>
            <p:cNvSpPr/>
            <p:nvPr/>
          </p:nvSpPr>
          <p:spPr>
            <a:xfrm>
              <a:off x="100636" y="796301"/>
              <a:ext cx="577353" cy="577353"/>
            </a:xfrm>
            <a:prstGeom prst="ellipse">
              <a:avLst/>
            </a:prstGeom>
            <a:solidFill>
              <a:srgbClr val="FFFB00"/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B00"/>
                  </a:solidFill>
                </a:defRPr>
              </a:pPr>
            </a:p>
          </p:txBody>
        </p:sp>
      </p:grpSp>
      <p:sp>
        <p:nvSpPr>
          <p:cNvPr id="653" name="M :: A -&gt; M[A]…"/>
          <p:cNvSpPr txBox="1"/>
          <p:nvPr/>
        </p:nvSpPr>
        <p:spPr>
          <a:xfrm>
            <a:off x="7396885" y="1715652"/>
            <a:ext cx="8759214" cy="3704099"/>
          </a:xfrm>
          <a:prstGeom prst="rect">
            <a:avLst/>
          </a:prstGeom>
          <a:solidFill>
            <a:schemeClr val="accent3">
              <a:lumOff val="44000"/>
              <a:alpha val="749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algn="l" defTabSz="457200">
              <a:defRPr b="0" sz="300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lvl="1" algn="l" defTabSz="457200">
              <a:defRPr b="0" sz="3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 :: A -&gt; M[A]</a:t>
            </a:r>
          </a:p>
          <a:p>
            <a:pPr lvl="1" algn="l" defTabSz="457200">
              <a:defRPr b="0" sz="300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lvl="1" algn="l" defTabSz="457200">
              <a:defRPr b="0" sz="3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 :: A -&gt; M[B]</a:t>
            </a:r>
          </a:p>
          <a:p>
            <a:pPr lvl="1" algn="l" defTabSz="457200">
              <a:defRPr b="0" sz="300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lvl="1" algn="l" defTabSz="457200">
              <a:defRPr b="0" sz="3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flatmap ::(A -&gt; M[B]) -&gt; M[A] -&gt; M[B]</a:t>
            </a:r>
          </a:p>
          <a:p>
            <a:pPr lvl="1" algn="l" defTabSz="457200">
              <a:defRPr b="0" sz="300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lvl="1" algn="l" defTabSz="457200">
              <a:defRPr b="0" sz="3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 &gt;=&gt; f = x -&gt; flatmap(g)(f(x))</a:t>
            </a:r>
          </a:p>
        </p:txBody>
      </p:sp>
      <p:grpSp>
        <p:nvGrpSpPr>
          <p:cNvPr id="676" name="Group"/>
          <p:cNvGrpSpPr/>
          <p:nvPr/>
        </p:nvGrpSpPr>
        <p:grpSpPr>
          <a:xfrm>
            <a:off x="169729" y="1519447"/>
            <a:ext cx="7093526" cy="4448750"/>
            <a:chOff x="0" y="0"/>
            <a:chExt cx="7093524" cy="4448749"/>
          </a:xfrm>
        </p:grpSpPr>
        <p:grpSp>
          <p:nvGrpSpPr>
            <p:cNvPr id="661" name="Group"/>
            <p:cNvGrpSpPr/>
            <p:nvPr/>
          </p:nvGrpSpPr>
          <p:grpSpPr>
            <a:xfrm>
              <a:off x="2722635" y="3339632"/>
              <a:ext cx="4370890" cy="1109118"/>
              <a:chOff x="0" y="0"/>
              <a:chExt cx="4370888" cy="1109116"/>
            </a:xfrm>
          </p:grpSpPr>
          <p:sp>
            <p:nvSpPr>
              <p:cNvPr id="654" name="Square"/>
              <p:cNvSpPr/>
              <p:nvPr/>
            </p:nvSpPr>
            <p:spPr>
              <a:xfrm>
                <a:off x="0" y="44053"/>
                <a:ext cx="1071088" cy="1065064"/>
              </a:xfrm>
              <a:prstGeom prst="rect">
                <a:avLst/>
              </a:prstGeom>
              <a:solidFill>
                <a:schemeClr val="accent3">
                  <a:lumOff val="44000"/>
                </a:schemeClr>
              </a:solidFill>
              <a:ln w="25400" cap="flat">
                <a:solidFill>
                  <a:schemeClr val="accent1"/>
                </a:solidFill>
                <a:prstDash val="solid"/>
                <a:bevel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55" name="Square"/>
              <p:cNvSpPr/>
              <p:nvPr/>
            </p:nvSpPr>
            <p:spPr>
              <a:xfrm>
                <a:off x="146231" y="189462"/>
                <a:ext cx="778626" cy="774246"/>
              </a:xfrm>
              <a:prstGeom prst="rect">
                <a:avLst/>
              </a:prstGeom>
              <a:solidFill>
                <a:schemeClr val="accent3">
                  <a:lumOff val="44000"/>
                </a:schemeClr>
              </a:solidFill>
              <a:ln w="25400" cap="flat">
                <a:solidFill>
                  <a:schemeClr val="accent1"/>
                </a:solidFill>
                <a:prstDash val="solid"/>
                <a:bevel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56" name="Circle"/>
              <p:cNvSpPr/>
              <p:nvPr/>
            </p:nvSpPr>
            <p:spPr>
              <a:xfrm>
                <a:off x="246867" y="287908"/>
                <a:ext cx="577353" cy="577353"/>
              </a:xfrm>
              <a:prstGeom prst="ellipse">
                <a:avLst/>
              </a:prstGeom>
              <a:solidFill>
                <a:srgbClr val="FF9300"/>
              </a:solidFill>
              <a:ln w="38100" cap="flat">
                <a:solidFill>
                  <a:schemeClr val="accent3">
                    <a:lumOff val="44000"/>
                  </a:schemeClr>
                </a:solidFill>
                <a:prstDash val="solid"/>
                <a:bevel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>
                    <a:solidFill>
                      <a:srgbClr val="FFFB00"/>
                    </a:solidFill>
                  </a:defRPr>
                </a:pPr>
              </a:p>
            </p:txBody>
          </p:sp>
          <p:sp>
            <p:nvSpPr>
              <p:cNvPr id="657" name="Line"/>
              <p:cNvSpPr/>
              <p:nvPr/>
            </p:nvSpPr>
            <p:spPr>
              <a:xfrm>
                <a:off x="1185488" y="576584"/>
                <a:ext cx="2273144" cy="1"/>
              </a:xfrm>
              <a:prstGeom prst="line">
                <a:avLst/>
              </a:prstGeom>
              <a:noFill/>
              <a:ln w="63500" cap="flat">
                <a:solidFill>
                  <a:schemeClr val="accent1"/>
                </a:solidFill>
                <a:prstDash val="solid"/>
                <a:bevel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457200">
                  <a:defRPr b="0" sz="1200">
                    <a:latin typeface="+mj-lt"/>
                    <a:ea typeface="+mj-ea"/>
                    <a:cs typeface="+mj-cs"/>
                    <a:sym typeface="Helvetica"/>
                  </a:defRPr>
                </a:pPr>
              </a:p>
            </p:txBody>
          </p:sp>
          <p:sp>
            <p:nvSpPr>
              <p:cNvPr id="658" name="flatten"/>
              <p:cNvSpPr txBox="1"/>
              <p:nvPr/>
            </p:nvSpPr>
            <p:spPr>
              <a:xfrm>
                <a:off x="1638952" y="0"/>
                <a:ext cx="1333501" cy="5582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/>
                <a:r>
                  <a:t>flatten</a:t>
                </a:r>
              </a:p>
            </p:txBody>
          </p:sp>
          <p:sp>
            <p:nvSpPr>
              <p:cNvPr id="659" name="Square"/>
              <p:cNvSpPr/>
              <p:nvPr/>
            </p:nvSpPr>
            <p:spPr>
              <a:xfrm>
                <a:off x="3592263" y="189462"/>
                <a:ext cx="778626" cy="774246"/>
              </a:xfrm>
              <a:prstGeom prst="rect">
                <a:avLst/>
              </a:prstGeom>
              <a:solidFill>
                <a:schemeClr val="accent3">
                  <a:lumOff val="44000"/>
                </a:schemeClr>
              </a:solidFill>
              <a:ln w="25400" cap="flat">
                <a:solidFill>
                  <a:schemeClr val="accent1"/>
                </a:solidFill>
                <a:prstDash val="solid"/>
                <a:bevel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60" name="Circle"/>
              <p:cNvSpPr/>
              <p:nvPr/>
            </p:nvSpPr>
            <p:spPr>
              <a:xfrm>
                <a:off x="3692900" y="287909"/>
                <a:ext cx="577352" cy="577352"/>
              </a:xfrm>
              <a:prstGeom prst="ellipse">
                <a:avLst/>
              </a:prstGeom>
              <a:solidFill>
                <a:srgbClr val="FF9300"/>
              </a:solidFill>
              <a:ln w="38100" cap="flat">
                <a:solidFill>
                  <a:schemeClr val="accent3">
                    <a:lumOff val="44000"/>
                  </a:schemeClr>
                </a:solidFill>
                <a:prstDash val="solid"/>
                <a:bevel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>
                    <a:solidFill>
                      <a:srgbClr val="FFFB00"/>
                    </a:solidFill>
                  </a:defRPr>
                </a:pPr>
              </a:p>
            </p:txBody>
          </p:sp>
        </p:grpSp>
        <p:grpSp>
          <p:nvGrpSpPr>
            <p:cNvPr id="667" name="Group"/>
            <p:cNvGrpSpPr/>
            <p:nvPr/>
          </p:nvGrpSpPr>
          <p:grpSpPr>
            <a:xfrm>
              <a:off x="52109" y="0"/>
              <a:ext cx="3056190" cy="972202"/>
              <a:chOff x="0" y="0"/>
              <a:chExt cx="3056189" cy="972201"/>
            </a:xfrm>
          </p:grpSpPr>
          <p:sp>
            <p:nvSpPr>
              <p:cNvPr id="662" name="Square"/>
              <p:cNvSpPr/>
              <p:nvPr/>
            </p:nvSpPr>
            <p:spPr>
              <a:xfrm>
                <a:off x="2277564" y="197956"/>
                <a:ext cx="778626" cy="774246"/>
              </a:xfrm>
              <a:prstGeom prst="rect">
                <a:avLst/>
              </a:prstGeom>
              <a:solidFill>
                <a:schemeClr val="accent3">
                  <a:lumOff val="44000"/>
                </a:schemeClr>
              </a:solidFill>
              <a:ln w="25400" cap="flat">
                <a:solidFill>
                  <a:schemeClr val="accent1"/>
                </a:solidFill>
                <a:prstDash val="solid"/>
                <a:bevel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63" name="Line"/>
              <p:cNvSpPr/>
              <p:nvPr/>
            </p:nvSpPr>
            <p:spPr>
              <a:xfrm>
                <a:off x="842464" y="585079"/>
                <a:ext cx="1176339" cy="1"/>
              </a:xfrm>
              <a:prstGeom prst="line">
                <a:avLst/>
              </a:prstGeom>
              <a:noFill/>
              <a:ln w="63500" cap="flat">
                <a:solidFill>
                  <a:schemeClr val="accent1"/>
                </a:solidFill>
                <a:prstDash val="solid"/>
                <a:bevel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457200">
                  <a:defRPr b="0" sz="1200">
                    <a:latin typeface="+mj-lt"/>
                    <a:ea typeface="+mj-ea"/>
                    <a:cs typeface="+mj-cs"/>
                    <a:sym typeface="Helvetica"/>
                  </a:defRPr>
                </a:pPr>
              </a:p>
            </p:txBody>
          </p:sp>
          <p:sp>
            <p:nvSpPr>
              <p:cNvPr id="664" name="Circle"/>
              <p:cNvSpPr/>
              <p:nvPr/>
            </p:nvSpPr>
            <p:spPr>
              <a:xfrm>
                <a:off x="0" y="296403"/>
                <a:ext cx="577352" cy="577353"/>
              </a:xfrm>
              <a:prstGeom prst="ellipse">
                <a:avLst/>
              </a:prstGeom>
              <a:solidFill>
                <a:srgbClr val="FFFB00"/>
              </a:solidFill>
              <a:ln w="38100" cap="flat">
                <a:solidFill>
                  <a:schemeClr val="accent3">
                    <a:lumOff val="44000"/>
                  </a:schemeClr>
                </a:solidFill>
                <a:prstDash val="solid"/>
                <a:bevel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>
                    <a:solidFill>
                      <a:srgbClr val="FFFB00"/>
                    </a:solidFill>
                  </a:defRPr>
                </a:pPr>
              </a:p>
            </p:txBody>
          </p:sp>
          <p:sp>
            <p:nvSpPr>
              <p:cNvPr id="665" name="Circle"/>
              <p:cNvSpPr/>
              <p:nvPr/>
            </p:nvSpPr>
            <p:spPr>
              <a:xfrm>
                <a:off x="2378201" y="296403"/>
                <a:ext cx="577353" cy="577353"/>
              </a:xfrm>
              <a:prstGeom prst="ellipse">
                <a:avLst/>
              </a:prstGeom>
              <a:solidFill>
                <a:srgbClr val="FF9300"/>
              </a:solidFill>
              <a:ln w="38100" cap="flat">
                <a:solidFill>
                  <a:schemeClr val="accent3">
                    <a:lumOff val="44000"/>
                  </a:schemeClr>
                </a:solidFill>
                <a:prstDash val="solid"/>
                <a:bevel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>
                    <a:solidFill>
                      <a:srgbClr val="FFFB00"/>
                    </a:solidFill>
                  </a:defRPr>
                </a:pPr>
              </a:p>
            </p:txBody>
          </p:sp>
          <p:sp>
            <p:nvSpPr>
              <p:cNvPr id="666" name="g"/>
              <p:cNvSpPr txBox="1"/>
              <p:nvPr/>
            </p:nvSpPr>
            <p:spPr>
              <a:xfrm>
                <a:off x="1249360" y="0"/>
                <a:ext cx="362547" cy="5582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/>
                <a:r>
                  <a:t>g</a:t>
                </a:r>
              </a:p>
            </p:txBody>
          </p:sp>
        </p:grpSp>
        <p:grpSp>
          <p:nvGrpSpPr>
            <p:cNvPr id="675" name="Group"/>
            <p:cNvGrpSpPr/>
            <p:nvPr/>
          </p:nvGrpSpPr>
          <p:grpSpPr>
            <a:xfrm>
              <a:off x="0" y="2042585"/>
              <a:ext cx="3811058" cy="1096494"/>
              <a:chOff x="0" y="0"/>
              <a:chExt cx="3811057" cy="1096493"/>
            </a:xfrm>
          </p:grpSpPr>
          <p:sp>
            <p:nvSpPr>
              <p:cNvPr id="668" name="Square"/>
              <p:cNvSpPr/>
              <p:nvPr/>
            </p:nvSpPr>
            <p:spPr>
              <a:xfrm>
                <a:off x="0" y="176839"/>
                <a:ext cx="778625" cy="774246"/>
              </a:xfrm>
              <a:prstGeom prst="rect">
                <a:avLst/>
              </a:prstGeom>
              <a:solidFill>
                <a:schemeClr val="accent3">
                  <a:lumOff val="44000"/>
                </a:schemeClr>
              </a:solidFill>
              <a:ln w="25400" cap="flat">
                <a:solidFill>
                  <a:schemeClr val="accent1"/>
                </a:solidFill>
                <a:prstDash val="solid"/>
                <a:bevel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69" name="Square"/>
              <p:cNvSpPr/>
              <p:nvPr/>
            </p:nvSpPr>
            <p:spPr>
              <a:xfrm>
                <a:off x="2739970" y="31431"/>
                <a:ext cx="1071088" cy="1065063"/>
              </a:xfrm>
              <a:prstGeom prst="rect">
                <a:avLst/>
              </a:prstGeom>
              <a:solidFill>
                <a:schemeClr val="accent3">
                  <a:lumOff val="44000"/>
                </a:schemeClr>
              </a:solidFill>
              <a:ln w="25400" cap="flat">
                <a:solidFill>
                  <a:schemeClr val="accent1"/>
                </a:solidFill>
                <a:prstDash val="solid"/>
                <a:bevel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70" name="Square"/>
              <p:cNvSpPr/>
              <p:nvPr/>
            </p:nvSpPr>
            <p:spPr>
              <a:xfrm>
                <a:off x="2886201" y="176839"/>
                <a:ext cx="778626" cy="774246"/>
              </a:xfrm>
              <a:prstGeom prst="rect">
                <a:avLst/>
              </a:prstGeom>
              <a:solidFill>
                <a:schemeClr val="accent3">
                  <a:lumOff val="44000"/>
                </a:schemeClr>
              </a:solidFill>
              <a:ln w="25400" cap="flat">
                <a:solidFill>
                  <a:schemeClr val="accent1"/>
                </a:solidFill>
                <a:prstDash val="solid"/>
                <a:bevel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71" name="Line"/>
              <p:cNvSpPr/>
              <p:nvPr/>
            </p:nvSpPr>
            <p:spPr>
              <a:xfrm>
                <a:off x="943101" y="563962"/>
                <a:ext cx="1684338" cy="1"/>
              </a:xfrm>
              <a:prstGeom prst="line">
                <a:avLst/>
              </a:prstGeom>
              <a:noFill/>
              <a:ln w="63500" cap="flat">
                <a:solidFill>
                  <a:schemeClr val="accent1"/>
                </a:solidFill>
                <a:prstDash val="solid"/>
                <a:bevel/>
                <a:tailEnd type="triangle" w="med" len="med"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457200">
                  <a:defRPr b="0" sz="1200">
                    <a:latin typeface="+mj-lt"/>
                    <a:ea typeface="+mj-ea"/>
                    <a:cs typeface="+mj-cs"/>
                    <a:sym typeface="Helvetica"/>
                  </a:defRPr>
                </a:pPr>
              </a:p>
            </p:txBody>
          </p:sp>
          <p:sp>
            <p:nvSpPr>
              <p:cNvPr id="672" name="Circle"/>
              <p:cNvSpPr/>
              <p:nvPr/>
            </p:nvSpPr>
            <p:spPr>
              <a:xfrm>
                <a:off x="100636" y="275286"/>
                <a:ext cx="577353" cy="577353"/>
              </a:xfrm>
              <a:prstGeom prst="ellipse">
                <a:avLst/>
              </a:prstGeom>
              <a:solidFill>
                <a:srgbClr val="FFFB00"/>
              </a:solidFill>
              <a:ln w="38100" cap="flat">
                <a:solidFill>
                  <a:schemeClr val="accent3">
                    <a:lumOff val="44000"/>
                  </a:schemeClr>
                </a:solidFill>
                <a:prstDash val="solid"/>
                <a:bevel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>
                    <a:solidFill>
                      <a:srgbClr val="FFFB00"/>
                    </a:solidFill>
                  </a:defRPr>
                </a:pPr>
              </a:p>
            </p:txBody>
          </p:sp>
          <p:sp>
            <p:nvSpPr>
              <p:cNvPr id="673" name="Circle"/>
              <p:cNvSpPr/>
              <p:nvPr/>
            </p:nvSpPr>
            <p:spPr>
              <a:xfrm>
                <a:off x="2986838" y="275286"/>
                <a:ext cx="577352" cy="577353"/>
              </a:xfrm>
              <a:prstGeom prst="ellipse">
                <a:avLst/>
              </a:prstGeom>
              <a:solidFill>
                <a:srgbClr val="FF9300"/>
              </a:solidFill>
              <a:ln w="38100" cap="flat">
                <a:solidFill>
                  <a:schemeClr val="accent3">
                    <a:lumOff val="44000"/>
                  </a:schemeClr>
                </a:solidFill>
                <a:prstDash val="solid"/>
                <a:bevel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>
                    <a:solidFill>
                      <a:srgbClr val="FFFB00"/>
                    </a:solidFill>
                  </a:defRPr>
                </a:pPr>
              </a:p>
            </p:txBody>
          </p:sp>
          <p:sp>
            <p:nvSpPr>
              <p:cNvPr id="674" name="map g"/>
              <p:cNvSpPr txBox="1"/>
              <p:nvPr/>
            </p:nvSpPr>
            <p:spPr>
              <a:xfrm>
                <a:off x="1054086" y="0"/>
                <a:ext cx="1311077" cy="5582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/>
                <a:r>
                  <a:t>map g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53" grpId="3"/>
      <p:bldP build="whole" bldLvl="1" animBg="1" rev="0" advAuto="0" spid="676" grpId="1"/>
      <p:bldP build="whole" bldLvl="1" animBg="1" rev="0" advAuto="0" spid="652" grpId="2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Polygon"/>
          <p:cNvSpPr/>
          <p:nvPr/>
        </p:nvSpPr>
        <p:spPr>
          <a:xfrm>
            <a:off x="10530817" y="6926795"/>
            <a:ext cx="1054683" cy="1038360"/>
          </a:xfrm>
          <a:prstGeom prst="pentagon">
            <a:avLst/>
          </a:pr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81" name="Monad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 sz="63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Monad</a:t>
            </a:r>
          </a:p>
        </p:txBody>
      </p:sp>
      <p:grpSp>
        <p:nvGrpSpPr>
          <p:cNvPr id="687" name="Group"/>
          <p:cNvGrpSpPr/>
          <p:nvPr/>
        </p:nvGrpSpPr>
        <p:grpSpPr>
          <a:xfrm>
            <a:off x="380031" y="1487740"/>
            <a:ext cx="4276302" cy="1111269"/>
            <a:chOff x="0" y="0"/>
            <a:chExt cx="4276300" cy="1111268"/>
          </a:xfrm>
        </p:grpSpPr>
        <p:sp>
          <p:nvSpPr>
            <p:cNvPr id="682" name="Polygon"/>
            <p:cNvSpPr/>
            <p:nvPr/>
          </p:nvSpPr>
          <p:spPr>
            <a:xfrm>
              <a:off x="3221619" y="72909"/>
              <a:ext cx="1054682" cy="1038360"/>
            </a:xfrm>
            <a:prstGeom prst="pentagon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683" name="Circle"/>
            <p:cNvSpPr/>
            <p:nvPr/>
          </p:nvSpPr>
          <p:spPr>
            <a:xfrm>
              <a:off x="0" y="304687"/>
              <a:ext cx="577352" cy="577353"/>
            </a:xfrm>
            <a:prstGeom prst="ellipse">
              <a:avLst/>
            </a:prstGeom>
            <a:solidFill>
              <a:schemeClr val="accent1">
                <a:lumOff val="-7647"/>
              </a:schemeClr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684" name="Circle"/>
            <p:cNvSpPr/>
            <p:nvPr/>
          </p:nvSpPr>
          <p:spPr>
            <a:xfrm>
              <a:off x="3460284" y="304687"/>
              <a:ext cx="577353" cy="577353"/>
            </a:xfrm>
            <a:prstGeom prst="ellipse">
              <a:avLst/>
            </a:prstGeom>
            <a:solidFill>
              <a:srgbClr val="FFFB00"/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B00"/>
                  </a:solidFill>
                </a:defRPr>
              </a:pPr>
            </a:p>
          </p:txBody>
        </p:sp>
        <p:sp>
          <p:nvSpPr>
            <p:cNvPr id="685" name="Line"/>
            <p:cNvSpPr/>
            <p:nvPr/>
          </p:nvSpPr>
          <p:spPr>
            <a:xfrm>
              <a:off x="842464" y="593363"/>
              <a:ext cx="2352708" cy="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b="0"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686" name="split"/>
            <p:cNvSpPr txBox="1"/>
            <p:nvPr/>
          </p:nvSpPr>
          <p:spPr>
            <a:xfrm>
              <a:off x="1373938" y="0"/>
              <a:ext cx="949723" cy="558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split</a:t>
              </a:r>
            </a:p>
          </p:txBody>
        </p:sp>
      </p:grpSp>
      <p:sp>
        <p:nvSpPr>
          <p:cNvPr id="688" name="Polygon"/>
          <p:cNvSpPr/>
          <p:nvPr/>
        </p:nvSpPr>
        <p:spPr>
          <a:xfrm>
            <a:off x="7049236" y="3499207"/>
            <a:ext cx="1054682" cy="1038360"/>
          </a:xfrm>
          <a:prstGeom prst="pentagon">
            <a:avLst/>
          </a:pr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89" name="Circle"/>
          <p:cNvSpPr/>
          <p:nvPr/>
        </p:nvSpPr>
        <p:spPr>
          <a:xfrm>
            <a:off x="3827616" y="3730986"/>
            <a:ext cx="577353" cy="577353"/>
          </a:xfrm>
          <a:prstGeom prst="ellipse">
            <a:avLst/>
          </a:prstGeom>
          <a:solidFill>
            <a:srgbClr val="FFFB00"/>
          </a:solidFill>
          <a:ln w="38100">
            <a:solidFill>
              <a:schemeClr val="accent3">
                <a:lumOff val="44000"/>
              </a:schemeClr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B00"/>
                </a:solidFill>
              </a:defRPr>
            </a:pPr>
          </a:p>
        </p:txBody>
      </p:sp>
      <p:sp>
        <p:nvSpPr>
          <p:cNvPr id="690" name="Circle"/>
          <p:cNvSpPr/>
          <p:nvPr/>
        </p:nvSpPr>
        <p:spPr>
          <a:xfrm>
            <a:off x="7287900" y="3730986"/>
            <a:ext cx="577353" cy="577353"/>
          </a:xfrm>
          <a:prstGeom prst="ellipse">
            <a:avLst/>
          </a:prstGeom>
          <a:solidFill>
            <a:srgbClr val="FF9300"/>
          </a:solidFill>
          <a:ln w="38100">
            <a:solidFill>
              <a:schemeClr val="accent3">
                <a:lumOff val="44000"/>
              </a:schemeClr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B00"/>
                </a:solidFill>
              </a:defRPr>
            </a:pPr>
          </a:p>
        </p:txBody>
      </p:sp>
      <p:sp>
        <p:nvSpPr>
          <p:cNvPr id="691" name="parse"/>
          <p:cNvSpPr txBox="1"/>
          <p:nvPr/>
        </p:nvSpPr>
        <p:spPr>
          <a:xfrm>
            <a:off x="5086370" y="3338547"/>
            <a:ext cx="1198762" cy="558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parse</a:t>
            </a:r>
          </a:p>
        </p:txBody>
      </p:sp>
      <p:sp>
        <p:nvSpPr>
          <p:cNvPr id="692" name="Line"/>
          <p:cNvSpPr/>
          <p:nvPr/>
        </p:nvSpPr>
        <p:spPr>
          <a:xfrm>
            <a:off x="4669694" y="4019662"/>
            <a:ext cx="2352708" cy="1"/>
          </a:xfrm>
          <a:prstGeom prst="line">
            <a:avLst/>
          </a:prstGeom>
          <a:ln w="63500">
            <a:solidFill>
              <a:schemeClr val="accent1"/>
            </a:solidFill>
            <a:bevel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algn="l" defTabSz="457200">
              <a:defRPr b="0"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93" name="Polygon"/>
          <p:cNvSpPr/>
          <p:nvPr/>
        </p:nvSpPr>
        <p:spPr>
          <a:xfrm>
            <a:off x="10530817" y="5383716"/>
            <a:ext cx="1054683" cy="1038360"/>
          </a:xfrm>
          <a:prstGeom prst="pentagon">
            <a:avLst/>
          </a:pr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94" name="Circle"/>
          <p:cNvSpPr/>
          <p:nvPr/>
        </p:nvSpPr>
        <p:spPr>
          <a:xfrm>
            <a:off x="7338700" y="5615495"/>
            <a:ext cx="577353" cy="577353"/>
          </a:xfrm>
          <a:prstGeom prst="ellipse">
            <a:avLst/>
          </a:prstGeom>
          <a:solidFill>
            <a:srgbClr val="FF9300"/>
          </a:solidFill>
          <a:ln w="38100">
            <a:solidFill>
              <a:schemeClr val="accent3">
                <a:lumOff val="44000"/>
              </a:schemeClr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B00"/>
                </a:solidFill>
              </a:defRPr>
            </a:pPr>
          </a:p>
        </p:txBody>
      </p:sp>
      <p:sp>
        <p:nvSpPr>
          <p:cNvPr id="695" name="Circle"/>
          <p:cNvSpPr/>
          <p:nvPr/>
        </p:nvSpPr>
        <p:spPr>
          <a:xfrm>
            <a:off x="10769482" y="5615495"/>
            <a:ext cx="577353" cy="577353"/>
          </a:xfrm>
          <a:prstGeom prst="ellipse">
            <a:avLst/>
          </a:prstGeom>
          <a:solidFill>
            <a:srgbClr val="FF2600"/>
          </a:solidFill>
          <a:ln w="38100">
            <a:solidFill>
              <a:schemeClr val="accent3">
                <a:lumOff val="44000"/>
              </a:schemeClr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B00"/>
                </a:solidFill>
              </a:defRPr>
            </a:pPr>
          </a:p>
        </p:txBody>
      </p:sp>
      <p:sp>
        <p:nvSpPr>
          <p:cNvPr id="696" name="divide"/>
          <p:cNvSpPr txBox="1"/>
          <p:nvPr/>
        </p:nvSpPr>
        <p:spPr>
          <a:xfrm>
            <a:off x="8895882" y="5202676"/>
            <a:ext cx="1288654" cy="558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divide</a:t>
            </a:r>
          </a:p>
        </p:txBody>
      </p:sp>
      <p:sp>
        <p:nvSpPr>
          <p:cNvPr id="697" name="Line"/>
          <p:cNvSpPr/>
          <p:nvPr/>
        </p:nvSpPr>
        <p:spPr>
          <a:xfrm>
            <a:off x="8166414" y="5904171"/>
            <a:ext cx="2352708" cy="1"/>
          </a:xfrm>
          <a:prstGeom prst="line">
            <a:avLst/>
          </a:prstGeom>
          <a:ln w="63500">
            <a:solidFill>
              <a:schemeClr val="accent1"/>
            </a:solidFill>
            <a:bevel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algn="l" defTabSz="457200">
              <a:defRPr b="0"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98" name="Circle"/>
          <p:cNvSpPr/>
          <p:nvPr/>
        </p:nvSpPr>
        <p:spPr>
          <a:xfrm>
            <a:off x="380031" y="7161026"/>
            <a:ext cx="577353" cy="577353"/>
          </a:xfrm>
          <a:prstGeom prst="ellipse">
            <a:avLst/>
          </a:prstGeom>
          <a:solidFill>
            <a:schemeClr val="accent1">
              <a:lumOff val="-7647"/>
            </a:schemeClr>
          </a:solidFill>
          <a:ln w="38100">
            <a:solidFill>
              <a:schemeClr val="accent3">
                <a:lumOff val="44000"/>
              </a:schemeClr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99" name="Circle"/>
          <p:cNvSpPr/>
          <p:nvPr/>
        </p:nvSpPr>
        <p:spPr>
          <a:xfrm>
            <a:off x="10769482" y="7228667"/>
            <a:ext cx="577353" cy="577353"/>
          </a:xfrm>
          <a:prstGeom prst="ellipse">
            <a:avLst/>
          </a:prstGeom>
          <a:solidFill>
            <a:srgbClr val="FF2600"/>
          </a:solidFill>
          <a:ln w="38100">
            <a:solidFill>
              <a:schemeClr val="accent3">
                <a:lumOff val="44000"/>
              </a:schemeClr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B00"/>
                </a:solidFill>
              </a:defRPr>
            </a:pPr>
          </a:p>
        </p:txBody>
      </p:sp>
      <p:sp>
        <p:nvSpPr>
          <p:cNvPr id="700" name="Line"/>
          <p:cNvSpPr/>
          <p:nvPr/>
        </p:nvSpPr>
        <p:spPr>
          <a:xfrm>
            <a:off x="1222496" y="7449702"/>
            <a:ext cx="9272504" cy="1"/>
          </a:xfrm>
          <a:prstGeom prst="line">
            <a:avLst/>
          </a:prstGeom>
          <a:ln w="63500">
            <a:solidFill>
              <a:schemeClr val="accent1"/>
            </a:solidFill>
            <a:bevel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algn="l" defTabSz="457200">
              <a:defRPr b="0"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701" name="divide &gt;=&gt; parse &gt;=&gt; split"/>
          <p:cNvSpPr txBox="1"/>
          <p:nvPr/>
        </p:nvSpPr>
        <p:spPr>
          <a:xfrm>
            <a:off x="1433090" y="6787857"/>
            <a:ext cx="8505321" cy="743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defTabSz="457200">
              <a:defRPr sz="3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divide &gt;=&gt; parse &gt;=&gt; split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Monad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 sz="63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Monad</a:t>
            </a:r>
          </a:p>
        </p:txBody>
      </p:sp>
      <p:sp>
        <p:nvSpPr>
          <p:cNvPr id="706" name="g &gt;=&gt; f = x -&gt; flatmap(g)(f(x))…"/>
          <p:cNvSpPr txBox="1"/>
          <p:nvPr/>
        </p:nvSpPr>
        <p:spPr>
          <a:xfrm>
            <a:off x="6976540" y="1760128"/>
            <a:ext cx="8695573" cy="3184192"/>
          </a:xfrm>
          <a:prstGeom prst="rect">
            <a:avLst/>
          </a:prstGeom>
          <a:solidFill>
            <a:schemeClr val="accent3">
              <a:lumOff val="44000"/>
              <a:alpha val="749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1" algn="l" defTabSz="457200">
              <a:lnSpc>
                <a:spcPct val="200000"/>
              </a:lnSpc>
              <a:defRPr b="0" sz="3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 &gt;=&gt; f = x -&gt; flatmap(g)(f(x))</a:t>
            </a:r>
          </a:p>
          <a:p>
            <a:pPr lvl="1" algn="l" defTabSz="457200">
              <a:lnSpc>
                <a:spcPct val="200000"/>
              </a:lnSpc>
              <a:defRPr b="0" sz="3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 &gt;=&gt; f = flatmap g f</a:t>
            </a:r>
          </a:p>
          <a:p>
            <a:pPr lvl="1" algn="l" defTabSz="457200">
              <a:lnSpc>
                <a:spcPct val="200000"/>
              </a:lnSpc>
              <a:defRPr b="0" sz="3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&gt;=&gt; ≈ flatmap</a:t>
            </a:r>
          </a:p>
        </p:txBody>
      </p:sp>
      <p:sp>
        <p:nvSpPr>
          <p:cNvPr id="707" name="add : int -&gt; int -&gt; int…"/>
          <p:cNvSpPr txBox="1"/>
          <p:nvPr/>
        </p:nvSpPr>
        <p:spPr>
          <a:xfrm>
            <a:off x="172790" y="1760128"/>
            <a:ext cx="6527338" cy="3184192"/>
          </a:xfrm>
          <a:prstGeom prst="rect">
            <a:avLst/>
          </a:prstGeom>
          <a:solidFill>
            <a:schemeClr val="accent3">
              <a:lumOff val="44000"/>
              <a:alpha val="749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1" algn="l" defTabSz="457200">
              <a:lnSpc>
                <a:spcPct val="200000"/>
              </a:lnSpc>
              <a:defRPr b="0" sz="3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add : int -&gt; int -&gt; int </a:t>
            </a:r>
          </a:p>
          <a:p>
            <a:pPr lvl="1" algn="l" defTabSz="457200">
              <a:lnSpc>
                <a:spcPct val="200000"/>
              </a:lnSpc>
              <a:defRPr b="0" sz="3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 + b = add a b</a:t>
            </a:r>
          </a:p>
          <a:p>
            <a:pPr lvl="1" algn="l" defTabSz="457200">
              <a:lnSpc>
                <a:spcPct val="200000"/>
              </a:lnSpc>
              <a:defRPr b="0" sz="3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+ ≈ add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0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7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707" grpId="1"/>
      <p:bldP build="p" bldLvl="5" animBg="1" rev="0" advAuto="0" spid="706" grpId="2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Functor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Functor</a:t>
            </a:r>
          </a:p>
        </p:txBody>
      </p:sp>
      <p:sp>
        <p:nvSpPr>
          <p:cNvPr id="712" name="Rectangle"/>
          <p:cNvSpPr/>
          <p:nvPr/>
        </p:nvSpPr>
        <p:spPr>
          <a:xfrm>
            <a:off x="3888931" y="2254188"/>
            <a:ext cx="7568500" cy="4635624"/>
          </a:xfrm>
          <a:prstGeom prst="rect">
            <a:avLst/>
          </a:prstGeom>
          <a:solidFill>
            <a:srgbClr val="ECECEC"/>
          </a:solidFill>
          <a:ln>
            <a:solidFill>
              <a:srgbClr val="A5B2D6"/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713" name="Definition"/>
          <p:cNvSpPr txBox="1"/>
          <p:nvPr/>
        </p:nvSpPr>
        <p:spPr>
          <a:xfrm>
            <a:off x="4411333" y="2945550"/>
            <a:ext cx="2573462" cy="6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u="sng"/>
            </a:lvl1pPr>
          </a:lstStyle>
          <a:p>
            <a:pPr/>
            <a:r>
              <a:t>Definition</a:t>
            </a:r>
          </a:p>
        </p:txBody>
      </p:sp>
      <p:sp>
        <p:nvSpPr>
          <p:cNvPr id="714" name="monad ≈ flatmap"/>
          <p:cNvSpPr txBox="1"/>
          <p:nvPr/>
        </p:nvSpPr>
        <p:spPr>
          <a:xfrm>
            <a:off x="5350240" y="4433551"/>
            <a:ext cx="4348684" cy="6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FF9300"/>
                </a:solidFill>
              </a:defRPr>
            </a:lvl1pPr>
          </a:lstStyle>
          <a:p>
            <a:pPr/>
            <a:r>
              <a:t>monad ≈ flatmap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Why this talk?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Why this talk?</a:t>
            </a:r>
          </a:p>
        </p:txBody>
      </p:sp>
      <p:pic>
        <p:nvPicPr>
          <p:cNvPr id="11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90181" y="2321405"/>
            <a:ext cx="7366001" cy="53186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Monad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 sz="63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Monad</a:t>
            </a:r>
          </a:p>
        </p:txBody>
      </p:sp>
      <p:sp>
        <p:nvSpPr>
          <p:cNvPr id="717" name="Definition…"/>
          <p:cNvSpPr txBox="1"/>
          <p:nvPr/>
        </p:nvSpPr>
        <p:spPr>
          <a:xfrm>
            <a:off x="195262" y="1867693"/>
            <a:ext cx="14630401" cy="6350500"/>
          </a:xfrm>
          <a:prstGeom prst="rect">
            <a:avLst/>
          </a:prstGeom>
          <a:solidFill>
            <a:schemeClr val="accent3">
              <a:lumOff val="44000"/>
              <a:alpha val="749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t>Definition</a:t>
            </a:r>
          </a:p>
          <a:p>
            <a:pPr lvl="2" marL="1062789" indent="-300789" algn="l">
              <a:lnSpc>
                <a:spcPct val="15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t>Functor + </a:t>
            </a:r>
            <a:r>
              <a:rPr>
                <a:solidFill>
                  <a:srgbClr val="021994"/>
                </a:solidFill>
              </a:rPr>
              <a:t>flatten</a:t>
            </a:r>
          </a:p>
          <a:p>
            <a:pPr lvl="2" marL="1062789" indent="-300789" algn="l">
              <a:lnSpc>
                <a:spcPct val="15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rPr>
                <a:solidFill>
                  <a:srgbClr val="021994"/>
                </a:solidFill>
              </a:rPr>
              <a:t>flatmap</a:t>
            </a:r>
          </a:p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t>Advantages</a:t>
            </a:r>
          </a:p>
          <a:p>
            <a:pPr lvl="2" marL="1062789" indent="-300789" algn="l">
              <a:lnSpc>
                <a:spcPct val="15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t>Manage and control side effects</a:t>
            </a:r>
          </a:p>
          <a:p>
            <a:pPr lvl="2" marL="1062789" indent="-300789" algn="l">
              <a:lnSpc>
                <a:spcPct val="15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t>Program with side effect as if they were not here</a:t>
            </a:r>
          </a:p>
          <a:p>
            <a:pPr lvl="2" marL="1062789" indent="-300789" algn="l">
              <a:lnSpc>
                <a:spcPct val="15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t>Monad makes partial functions total</a:t>
            </a:r>
          </a:p>
          <a:p>
            <a:pPr lvl="2" marL="1062789" indent="-300789" algn="l">
              <a:lnSpc>
                <a:spcPct val="15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t>Composes functions with side effects with flatmap</a:t>
            </a:r>
          </a:p>
        </p:txBody>
      </p:sp>
      <p:pic>
        <p:nvPicPr>
          <p:cNvPr id="71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91537" y="4781915"/>
            <a:ext cx="1433763" cy="18065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18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Monad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 sz="63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Monad</a:t>
            </a:r>
          </a:p>
        </p:txBody>
      </p:sp>
      <p:sp>
        <p:nvSpPr>
          <p:cNvPr id="723" name="Exception handling…"/>
          <p:cNvSpPr txBox="1"/>
          <p:nvPr/>
        </p:nvSpPr>
        <p:spPr>
          <a:xfrm>
            <a:off x="195262" y="1867693"/>
            <a:ext cx="14630401" cy="6350500"/>
          </a:xfrm>
          <a:prstGeom prst="rect">
            <a:avLst/>
          </a:prstGeom>
          <a:solidFill>
            <a:schemeClr val="accent3">
              <a:lumOff val="44000"/>
              <a:alpha val="749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t>Exception handling</a:t>
            </a:r>
          </a:p>
          <a:p>
            <a:pPr lvl="2" marL="1062789" indent="-300789" algn="l">
              <a:lnSpc>
                <a:spcPct val="15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t>Optional</a:t>
            </a:r>
          </a:p>
          <a:p>
            <a:pPr lvl="2" marL="1062789" indent="-300789" algn="l">
              <a:lnSpc>
                <a:spcPct val="15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t>Either</a:t>
            </a:r>
          </a:p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t>Asynchronous process</a:t>
            </a:r>
          </a:p>
          <a:p>
            <a:pPr lvl="2" marL="1062789" indent="-300789" algn="l">
              <a:lnSpc>
                <a:spcPct val="15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t>CompletableFuture</a:t>
            </a:r>
          </a:p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t>Logging</a:t>
            </a:r>
          </a:p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t>Environment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Monad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 sz="63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Monad</a:t>
            </a:r>
          </a:p>
        </p:txBody>
      </p:sp>
      <p:sp>
        <p:nvSpPr>
          <p:cNvPr id="728" name="public double myProgram(String s){…"/>
          <p:cNvSpPr txBox="1"/>
          <p:nvPr/>
        </p:nvSpPr>
        <p:spPr>
          <a:xfrm>
            <a:off x="27094" y="1528204"/>
            <a:ext cx="14309560" cy="6905089"/>
          </a:xfrm>
          <a:prstGeom prst="rect">
            <a:avLst/>
          </a:prstGeom>
          <a:solidFill>
            <a:schemeClr val="accent3">
              <a:lumOff val="44000"/>
              <a:alpha val="749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algn="l" defTabSz="457200">
              <a:defRPr b="0" sz="3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public double</a:t>
            </a:r>
            <a:r>
              <a:t> </a:t>
            </a:r>
            <a:r>
              <a:rPr>
                <a:solidFill>
                  <a:srgbClr val="021994"/>
                </a:solidFill>
              </a:rPr>
              <a:t>myProgram</a:t>
            </a:r>
            <a:r>
              <a:t>(String s){</a:t>
            </a:r>
          </a:p>
          <a:p>
            <a:pPr algn="l" defTabSz="457200">
              <a:defRPr b="0" sz="3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</a:t>
            </a:r>
            <a:r>
              <a:rPr b="1"/>
              <a:t>final</a:t>
            </a:r>
            <a:r>
              <a:t> (String,String) split = </a:t>
            </a:r>
            <a:r>
              <a:rPr>
                <a:solidFill>
                  <a:srgbClr val="021994"/>
                </a:solidFill>
              </a:rPr>
              <a:t>split</a:t>
            </a:r>
            <a:r>
              <a:t>(s);</a:t>
            </a:r>
          </a:p>
          <a:p>
            <a:pPr algn="l" defTabSz="457200">
              <a:defRPr b="0" sz="3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</a:t>
            </a:r>
            <a:r>
              <a:rPr b="1"/>
              <a:t>if</a:t>
            </a:r>
            <a:r>
              <a:t>(split != </a:t>
            </a:r>
            <a:r>
              <a:rPr>
                <a:solidFill>
                  <a:srgbClr val="006DBC"/>
                </a:solidFill>
              </a:rPr>
              <a:t>null</a:t>
            </a:r>
            <a:r>
              <a:t>){</a:t>
            </a:r>
          </a:p>
          <a:p>
            <a:pPr algn="l" defTabSz="457200">
              <a:defRPr b="0" sz="3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 b="1"/>
              <a:t>final</a:t>
            </a:r>
            <a:r>
              <a:t> (</a:t>
            </a:r>
            <a:r>
              <a:rPr b="1"/>
              <a:t>double</a:t>
            </a:r>
            <a:r>
              <a:t>, </a:t>
            </a:r>
            <a:r>
              <a:rPr b="1"/>
              <a:t>double</a:t>
            </a:r>
            <a:r>
              <a:t>) parse = </a:t>
            </a:r>
            <a:r>
              <a:rPr>
                <a:solidFill>
                  <a:srgbClr val="021994"/>
                </a:solidFill>
              </a:rPr>
              <a:t>parse</a:t>
            </a:r>
            <a:r>
              <a:t>(split);</a:t>
            </a:r>
          </a:p>
          <a:p>
            <a:pPr algn="l" defTabSz="457200">
              <a:defRPr b="0" sz="3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 b="1"/>
              <a:t>if</a:t>
            </a:r>
            <a:r>
              <a:t>(parse != </a:t>
            </a:r>
            <a:r>
              <a:rPr>
                <a:solidFill>
                  <a:srgbClr val="006DBC"/>
                </a:solidFill>
              </a:rPr>
              <a:t>null</a:t>
            </a:r>
            <a:r>
              <a:t>){</a:t>
            </a:r>
          </a:p>
          <a:p>
            <a:pPr algn="l" defTabSz="457200">
              <a:defRPr b="0" sz="3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</a:t>
            </a:r>
            <a:r>
              <a:rPr b="1"/>
              <a:t>final</a:t>
            </a:r>
            <a:r>
              <a:t> Double result = </a:t>
            </a:r>
            <a:r>
              <a:rPr>
                <a:solidFill>
                  <a:srgbClr val="021994"/>
                </a:solidFill>
              </a:rPr>
              <a:t>divide</a:t>
            </a:r>
            <a:r>
              <a:t>(parse);</a:t>
            </a:r>
          </a:p>
          <a:p>
            <a:pPr algn="l" defTabSz="457200">
              <a:defRPr b="0" sz="3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</a:t>
            </a:r>
            <a:r>
              <a:rPr b="1"/>
              <a:t>if</a:t>
            </a:r>
            <a:r>
              <a:t>(result != </a:t>
            </a:r>
            <a:r>
              <a:rPr>
                <a:solidFill>
                  <a:srgbClr val="006DBC"/>
                </a:solidFill>
              </a:rPr>
              <a:t>null</a:t>
            </a:r>
            <a:r>
              <a:t>){</a:t>
            </a:r>
          </a:p>
          <a:p>
            <a:pPr algn="l" defTabSz="457200">
              <a:defRPr b="0" sz="3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 b="1"/>
              <a:t>return</a:t>
            </a:r>
            <a:r>
              <a:t> result;</a:t>
            </a:r>
          </a:p>
          <a:p>
            <a:pPr algn="l" defTabSz="457200">
              <a:defRPr b="0" sz="3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}</a:t>
            </a:r>
          </a:p>
          <a:p>
            <a:pPr algn="l" defTabSz="457200">
              <a:defRPr b="0" sz="3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}</a:t>
            </a:r>
          </a:p>
          <a:p>
            <a:pPr algn="l" defTabSz="457200">
              <a:defRPr b="0" sz="3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}</a:t>
            </a:r>
          </a:p>
          <a:p>
            <a:pPr algn="l" defTabSz="457200">
              <a:defRPr b="0" sz="3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</a:t>
            </a:r>
            <a:r>
              <a:rPr b="1"/>
              <a:t>return</a:t>
            </a:r>
            <a:r>
              <a:t> </a:t>
            </a:r>
            <a:r>
              <a:rPr>
                <a:solidFill>
                  <a:srgbClr val="006DBC"/>
                </a:solidFill>
              </a:rPr>
              <a:t>null</a:t>
            </a:r>
            <a:r>
              <a:t>;</a:t>
            </a:r>
          </a:p>
          <a:p>
            <a:pPr algn="l" defTabSz="457200">
              <a:defRPr b="0" sz="3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28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Monad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 sz="63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Monad</a:t>
            </a:r>
          </a:p>
        </p:txBody>
      </p:sp>
      <p:sp>
        <p:nvSpPr>
          <p:cNvPr id="731" name="public Optional&lt;Double&gt; myProgram(String s){…"/>
          <p:cNvSpPr txBox="1"/>
          <p:nvPr/>
        </p:nvSpPr>
        <p:spPr>
          <a:xfrm>
            <a:off x="52494" y="1528204"/>
            <a:ext cx="15955235" cy="6905089"/>
          </a:xfrm>
          <a:prstGeom prst="rect">
            <a:avLst/>
          </a:prstGeom>
          <a:solidFill>
            <a:schemeClr val="accent3">
              <a:lumOff val="44000"/>
              <a:alpha val="749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algn="l" defTabSz="457200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public</a:t>
            </a:r>
            <a:r>
              <a:t> Optional&lt;Double&gt; </a:t>
            </a:r>
            <a:r>
              <a:rPr>
                <a:solidFill>
                  <a:srgbClr val="021994"/>
                </a:solidFill>
              </a:rPr>
              <a:t>myProgram</a:t>
            </a:r>
            <a:r>
              <a:t>(String s){</a:t>
            </a:r>
          </a:p>
          <a:p>
            <a:pPr algn="l" defTabSz="457200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</a:t>
            </a:r>
            <a:r>
              <a:rPr b="1"/>
              <a:t>final</a:t>
            </a:r>
            <a:r>
              <a:t> Optional&lt;(String,String)&gt; split = </a:t>
            </a:r>
            <a:r>
              <a:rPr>
                <a:solidFill>
                  <a:srgbClr val="021994"/>
                </a:solidFill>
              </a:rPr>
              <a:t>split</a:t>
            </a:r>
            <a:r>
              <a:t>(s);</a:t>
            </a:r>
          </a:p>
          <a:p>
            <a:pPr algn="l" defTabSz="457200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</a:t>
            </a:r>
            <a:r>
              <a:rPr b="1"/>
              <a:t>if</a:t>
            </a:r>
            <a:r>
              <a:t>(split.</a:t>
            </a:r>
            <a:r>
              <a:rPr>
                <a:solidFill>
                  <a:srgbClr val="021994"/>
                </a:solidFill>
              </a:rPr>
              <a:t>isPresent</a:t>
            </a:r>
            <a:r>
              <a:t>()){</a:t>
            </a:r>
          </a:p>
          <a:p>
            <a:pPr algn="l" defTabSz="457200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 b="1"/>
              <a:t>final</a:t>
            </a:r>
            <a:r>
              <a:t> Optional&lt;(</a:t>
            </a:r>
            <a:r>
              <a:rPr b="1"/>
              <a:t>double</a:t>
            </a:r>
            <a:r>
              <a:t>, </a:t>
            </a:r>
            <a:r>
              <a:rPr b="1"/>
              <a:t>double</a:t>
            </a:r>
            <a:r>
              <a:t>)&gt; parse = </a:t>
            </a:r>
            <a:r>
              <a:rPr>
                <a:solidFill>
                  <a:srgbClr val="021994"/>
                </a:solidFill>
              </a:rPr>
              <a:t>parse</a:t>
            </a:r>
            <a:r>
              <a:t>(split.</a:t>
            </a:r>
            <a:r>
              <a:rPr>
                <a:solidFill>
                  <a:srgbClr val="021994"/>
                </a:solidFill>
              </a:rPr>
              <a:t>get</a:t>
            </a:r>
            <a:r>
              <a:t>());</a:t>
            </a:r>
          </a:p>
          <a:p>
            <a:pPr algn="l" defTabSz="457200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 b="1"/>
              <a:t>if</a:t>
            </a:r>
            <a:r>
              <a:t>(parse.</a:t>
            </a:r>
            <a:r>
              <a:rPr>
                <a:solidFill>
                  <a:srgbClr val="021994"/>
                </a:solidFill>
              </a:rPr>
              <a:t>isPresent</a:t>
            </a:r>
            <a:r>
              <a:t>()){</a:t>
            </a:r>
          </a:p>
          <a:p>
            <a:pPr algn="l" defTabSz="457200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</a:t>
            </a:r>
            <a:r>
              <a:rPr b="1"/>
              <a:t>final</a:t>
            </a:r>
            <a:r>
              <a:t> Optional&lt;Double&gt; result = </a:t>
            </a:r>
            <a:r>
              <a:rPr>
                <a:solidFill>
                  <a:srgbClr val="021994"/>
                </a:solidFill>
              </a:rPr>
              <a:t>divide</a:t>
            </a:r>
            <a:r>
              <a:t>(parse.</a:t>
            </a:r>
            <a:r>
              <a:rPr>
                <a:solidFill>
                  <a:srgbClr val="021994"/>
                </a:solidFill>
              </a:rPr>
              <a:t>get</a:t>
            </a:r>
            <a:r>
              <a:t>());</a:t>
            </a:r>
          </a:p>
          <a:p>
            <a:pPr algn="l" defTabSz="457200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</a:t>
            </a:r>
            <a:r>
              <a:rPr b="1"/>
              <a:t>if</a:t>
            </a:r>
            <a:r>
              <a:t>(result.</a:t>
            </a:r>
            <a:r>
              <a:rPr>
                <a:solidFill>
                  <a:srgbClr val="021994"/>
                </a:solidFill>
              </a:rPr>
              <a:t>isPresent</a:t>
            </a:r>
            <a:r>
              <a:t>()){</a:t>
            </a:r>
          </a:p>
          <a:p>
            <a:pPr algn="l" defTabSz="457200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 b="1"/>
              <a:t>return</a:t>
            </a:r>
            <a:r>
              <a:t> result.</a:t>
            </a:r>
            <a:r>
              <a:rPr>
                <a:solidFill>
                  <a:srgbClr val="021994"/>
                </a:solidFill>
              </a:rPr>
              <a:t>get</a:t>
            </a:r>
            <a:r>
              <a:t>();</a:t>
            </a:r>
          </a:p>
          <a:p>
            <a:pPr algn="l" defTabSz="457200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}</a:t>
            </a:r>
          </a:p>
          <a:p>
            <a:pPr algn="l" defTabSz="457200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}</a:t>
            </a:r>
          </a:p>
          <a:p>
            <a:pPr algn="l" defTabSz="457200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}</a:t>
            </a:r>
          </a:p>
          <a:p>
            <a:pPr algn="l" defTabSz="457200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</a:t>
            </a:r>
            <a:r>
              <a:rPr b="1"/>
              <a:t>return</a:t>
            </a:r>
            <a:r>
              <a:t> Optional.</a:t>
            </a:r>
            <a:r>
              <a:rPr>
                <a:solidFill>
                  <a:srgbClr val="021994"/>
                </a:solidFill>
              </a:rPr>
              <a:t>empty</a:t>
            </a:r>
            <a:r>
              <a:t>();</a:t>
            </a:r>
          </a:p>
          <a:p>
            <a:pPr algn="l" defTabSz="457200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31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Monad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 sz="63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Monad</a:t>
            </a:r>
          </a:p>
        </p:txBody>
      </p:sp>
      <p:sp>
        <p:nvSpPr>
          <p:cNvPr id="734" name="public Optional&lt;Double&gt; myProgram(String s) {…"/>
          <p:cNvSpPr txBox="1"/>
          <p:nvPr/>
        </p:nvSpPr>
        <p:spPr>
          <a:xfrm>
            <a:off x="27094" y="1528204"/>
            <a:ext cx="14858083" cy="6905089"/>
          </a:xfrm>
          <a:prstGeom prst="rect">
            <a:avLst/>
          </a:prstGeom>
          <a:solidFill>
            <a:schemeClr val="accent3">
              <a:lumOff val="44000"/>
              <a:alpha val="749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algn="l" defTabSz="457200">
              <a:defRPr b="0" sz="3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public</a:t>
            </a:r>
            <a:r>
              <a:t> Optional&lt;Double&gt; </a:t>
            </a:r>
            <a:r>
              <a:rPr>
                <a:solidFill>
                  <a:srgbClr val="021994"/>
                </a:solidFill>
              </a:rPr>
              <a:t>myProgram</a:t>
            </a:r>
            <a:r>
              <a:t>(String s) {</a:t>
            </a:r>
          </a:p>
          <a:p>
            <a:pPr algn="l" defTabSz="457200">
              <a:defRPr b="0" sz="3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</a:t>
            </a:r>
            <a:r>
              <a:rPr b="1"/>
              <a:t>return</a:t>
            </a:r>
            <a:r>
              <a:t> </a:t>
            </a:r>
            <a:r>
              <a:rPr>
                <a:solidFill>
                  <a:srgbClr val="021994"/>
                </a:solidFill>
              </a:rPr>
              <a:t>split</a:t>
            </a:r>
            <a:r>
              <a:t>(s)</a:t>
            </a:r>
          </a:p>
          <a:p>
            <a:pPr algn="l" defTabSz="457200">
              <a:defRPr b="0" sz="3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.</a:t>
            </a:r>
            <a:r>
              <a:rPr>
                <a:solidFill>
                  <a:srgbClr val="021994"/>
                </a:solidFill>
              </a:rPr>
              <a:t>flatMap</a:t>
            </a:r>
            <a:r>
              <a:t>(split -&gt; </a:t>
            </a:r>
            <a:r>
              <a:rPr>
                <a:solidFill>
                  <a:srgbClr val="021994"/>
                </a:solidFill>
              </a:rPr>
              <a:t>parse</a:t>
            </a:r>
            <a:r>
              <a:t>(split))</a:t>
            </a:r>
          </a:p>
          <a:p>
            <a:pPr algn="l" defTabSz="457200">
              <a:defRPr b="0" sz="3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.</a:t>
            </a:r>
            <a:r>
              <a:rPr>
                <a:solidFill>
                  <a:srgbClr val="021994"/>
                </a:solidFill>
              </a:rPr>
              <a:t>flatMap</a:t>
            </a:r>
            <a:r>
              <a:t>(parse -&gt; </a:t>
            </a:r>
            <a:r>
              <a:rPr>
                <a:solidFill>
                  <a:srgbClr val="021994"/>
                </a:solidFill>
              </a:rPr>
              <a:t>divide</a:t>
            </a:r>
            <a:r>
              <a:t>(parse));</a:t>
            </a:r>
          </a:p>
          <a:p>
            <a:pPr algn="l" defTabSz="457200">
              <a:defRPr b="0" sz="3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34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Monad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 sz="63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Monad</a:t>
            </a:r>
          </a:p>
        </p:txBody>
      </p:sp>
      <p:sp>
        <p:nvSpPr>
          <p:cNvPr id="739" name="def split(s: String): Option[(String, String)] = ???…"/>
          <p:cNvSpPr txBox="1"/>
          <p:nvPr/>
        </p:nvSpPr>
        <p:spPr>
          <a:xfrm>
            <a:off x="27094" y="1528204"/>
            <a:ext cx="15778934" cy="2963701"/>
          </a:xfrm>
          <a:prstGeom prst="rect">
            <a:avLst/>
          </a:prstGeom>
          <a:solidFill>
            <a:schemeClr val="accent3">
              <a:lumOff val="44000"/>
              <a:alpha val="749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algn="l" defTabSz="457200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def</a:t>
            </a:r>
            <a:r>
              <a:t> </a:t>
            </a:r>
            <a:r>
              <a:rPr>
                <a:solidFill>
                  <a:srgbClr val="021994"/>
                </a:solidFill>
              </a:rPr>
              <a:t>split</a:t>
            </a:r>
            <a:r>
              <a:t>(s: String): Option[(String, String)] = ???</a:t>
            </a:r>
          </a:p>
          <a:p>
            <a:pPr algn="l" defTabSz="457200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457200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def</a:t>
            </a:r>
            <a:r>
              <a:t> </a:t>
            </a:r>
            <a:r>
              <a:rPr>
                <a:solidFill>
                  <a:srgbClr val="021994"/>
                </a:solidFill>
              </a:rPr>
              <a:t>parse</a:t>
            </a:r>
            <a:r>
              <a:t>(p: (String, String)): Option[(Double, Double)] = ???</a:t>
            </a:r>
          </a:p>
          <a:p>
            <a:pPr algn="l" defTabSz="457200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457200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def</a:t>
            </a:r>
            <a:r>
              <a:t> </a:t>
            </a:r>
            <a:r>
              <a:rPr>
                <a:solidFill>
                  <a:srgbClr val="021994"/>
                </a:solidFill>
              </a:rPr>
              <a:t>divide</a:t>
            </a:r>
            <a:r>
              <a:t>(n: (Double, Double)): Option[Double] = ???</a:t>
            </a:r>
          </a:p>
        </p:txBody>
      </p:sp>
      <p:sp>
        <p:nvSpPr>
          <p:cNvPr id="740" name="def myProgram(s: String): Option[Double] = {…"/>
          <p:cNvSpPr txBox="1"/>
          <p:nvPr/>
        </p:nvSpPr>
        <p:spPr>
          <a:xfrm>
            <a:off x="27094" y="4616824"/>
            <a:ext cx="15778934" cy="3940859"/>
          </a:xfrm>
          <a:prstGeom prst="rect">
            <a:avLst/>
          </a:prstGeom>
          <a:solidFill>
            <a:schemeClr val="accent3">
              <a:lumOff val="44000"/>
              <a:alpha val="749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algn="l" defTabSz="457200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def</a:t>
            </a:r>
            <a:r>
              <a:t> </a:t>
            </a:r>
            <a:r>
              <a:rPr>
                <a:solidFill>
                  <a:srgbClr val="021994"/>
                </a:solidFill>
              </a:rPr>
              <a:t>myProgram</a:t>
            </a:r>
            <a:r>
              <a:t>(s: String): Option[Double] = {</a:t>
            </a:r>
          </a:p>
          <a:p>
            <a:pPr algn="l" defTabSz="457200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/>
              <a:t>  </a:t>
            </a:r>
            <a:r>
              <a:t>for</a:t>
            </a:r>
            <a:r>
              <a:rPr b="0"/>
              <a:t> {</a:t>
            </a:r>
            <a:endParaRPr b="0"/>
          </a:p>
          <a:p>
            <a:pPr algn="l" defTabSz="457200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split &lt;- </a:t>
            </a:r>
            <a:r>
              <a:rPr>
                <a:solidFill>
                  <a:srgbClr val="021994"/>
                </a:solidFill>
              </a:rPr>
              <a:t>split</a:t>
            </a:r>
            <a:r>
              <a:t>(s)</a:t>
            </a:r>
          </a:p>
          <a:p>
            <a:pPr algn="l" defTabSz="457200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parse &lt;- </a:t>
            </a:r>
            <a:r>
              <a:rPr>
                <a:solidFill>
                  <a:srgbClr val="021994"/>
                </a:solidFill>
              </a:rPr>
              <a:t>parse</a:t>
            </a:r>
            <a:r>
              <a:t>(split)</a:t>
            </a:r>
          </a:p>
          <a:p>
            <a:pPr algn="l" defTabSz="457200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divide &lt;- </a:t>
            </a:r>
            <a:r>
              <a:rPr>
                <a:solidFill>
                  <a:srgbClr val="021994"/>
                </a:solidFill>
              </a:rPr>
              <a:t>divide</a:t>
            </a:r>
            <a:r>
              <a:t>(parse)</a:t>
            </a:r>
          </a:p>
          <a:p>
            <a:pPr algn="l" defTabSz="457200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} </a:t>
            </a:r>
            <a:r>
              <a:rPr b="1"/>
              <a:t>yield</a:t>
            </a:r>
            <a:r>
              <a:t> divide</a:t>
            </a:r>
          </a:p>
          <a:p>
            <a:pPr algn="l" defTabSz="457200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40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Monad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 sz="63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Monad</a:t>
            </a:r>
          </a:p>
        </p:txBody>
      </p:sp>
      <p:sp>
        <p:nvSpPr>
          <p:cNvPr id="745" name="Square"/>
          <p:cNvSpPr/>
          <p:nvPr/>
        </p:nvSpPr>
        <p:spPr>
          <a:xfrm>
            <a:off x="4808676" y="2331427"/>
            <a:ext cx="5729010" cy="5730442"/>
          </a:xfrm>
          <a:prstGeom prst="rect">
            <a:avLst/>
          </a:pr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46" name="Line"/>
          <p:cNvSpPr/>
          <p:nvPr/>
        </p:nvSpPr>
        <p:spPr>
          <a:xfrm>
            <a:off x="3248012" y="5258842"/>
            <a:ext cx="8680477" cy="1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algn="l" defTabSz="457200">
              <a:defRPr b="0"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747" name="Line"/>
          <p:cNvSpPr/>
          <p:nvPr/>
        </p:nvSpPr>
        <p:spPr>
          <a:xfrm flipV="1">
            <a:off x="7673181" y="1767682"/>
            <a:ext cx="1" cy="6544480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algn="l" defTabSz="457200">
              <a:defRPr b="0"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748" name="Unmanaged SE"/>
          <p:cNvSpPr txBox="1"/>
          <p:nvPr/>
        </p:nvSpPr>
        <p:spPr>
          <a:xfrm>
            <a:off x="4432601" y="1689853"/>
            <a:ext cx="3095230" cy="558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Unmanaged SE</a:t>
            </a:r>
          </a:p>
        </p:txBody>
      </p:sp>
      <p:sp>
        <p:nvSpPr>
          <p:cNvPr id="749" name="Managed SE"/>
          <p:cNvSpPr txBox="1"/>
          <p:nvPr/>
        </p:nvSpPr>
        <p:spPr>
          <a:xfrm>
            <a:off x="7987822" y="1693433"/>
            <a:ext cx="2530674" cy="558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Managed SE</a:t>
            </a:r>
          </a:p>
        </p:txBody>
      </p:sp>
      <p:sp>
        <p:nvSpPr>
          <p:cNvPr id="750" name="Composable"/>
          <p:cNvSpPr txBox="1"/>
          <p:nvPr/>
        </p:nvSpPr>
        <p:spPr>
          <a:xfrm>
            <a:off x="1507926" y="3436901"/>
            <a:ext cx="2553098" cy="558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Composable</a:t>
            </a:r>
          </a:p>
        </p:txBody>
      </p:sp>
      <p:sp>
        <p:nvSpPr>
          <p:cNvPr id="751" name="Non composable"/>
          <p:cNvSpPr txBox="1"/>
          <p:nvPr/>
        </p:nvSpPr>
        <p:spPr>
          <a:xfrm>
            <a:off x="1090215" y="6398190"/>
            <a:ext cx="3388520" cy="558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Non composable</a:t>
            </a:r>
          </a:p>
        </p:txBody>
      </p:sp>
      <p:sp>
        <p:nvSpPr>
          <p:cNvPr id="752" name="Circle"/>
          <p:cNvSpPr/>
          <p:nvPr/>
        </p:nvSpPr>
        <p:spPr>
          <a:xfrm>
            <a:off x="6011938" y="3561592"/>
            <a:ext cx="371017" cy="371017"/>
          </a:xfrm>
          <a:prstGeom prst="ellipse">
            <a:avLst/>
          </a:prstGeom>
          <a:solidFill>
            <a:srgbClr val="FF26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756" name="Group"/>
          <p:cNvGrpSpPr/>
          <p:nvPr/>
        </p:nvGrpSpPr>
        <p:grpSpPr>
          <a:xfrm>
            <a:off x="5846906" y="4011663"/>
            <a:ext cx="3377829" cy="2998845"/>
            <a:chOff x="0" y="0"/>
            <a:chExt cx="3377827" cy="2998844"/>
          </a:xfrm>
        </p:grpSpPr>
        <p:sp>
          <p:nvSpPr>
            <p:cNvPr id="753" name="Circle"/>
            <p:cNvSpPr/>
            <p:nvPr/>
          </p:nvSpPr>
          <p:spPr>
            <a:xfrm>
              <a:off x="3006811" y="2510917"/>
              <a:ext cx="371017" cy="371017"/>
            </a:xfrm>
            <a:prstGeom prst="ellipse">
              <a:avLst/>
            </a:prstGeom>
            <a:solidFill>
              <a:srgbClr val="AA794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754" name="Line"/>
            <p:cNvSpPr/>
            <p:nvPr/>
          </p:nvSpPr>
          <p:spPr>
            <a:xfrm>
              <a:off x="608525" y="18036"/>
              <a:ext cx="2419080" cy="2419079"/>
            </a:xfrm>
            <a:prstGeom prst="line">
              <a:avLst/>
            </a:prstGeom>
            <a:noFill/>
            <a:ln w="50800" cap="flat">
              <a:solidFill>
                <a:srgbClr val="AA7942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b="0"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755" name="Embellished types"/>
            <p:cNvSpPr txBox="1"/>
            <p:nvPr/>
          </p:nvSpPr>
          <p:spPr>
            <a:xfrm rot="2700000">
              <a:off x="-341979" y="1220319"/>
              <a:ext cx="3682802" cy="5582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AA7942"/>
                  </a:solidFill>
                </a:defRPr>
              </a:lvl1pPr>
            </a:lstStyle>
            <a:p>
              <a:pPr/>
              <a:r>
                <a:t>Embellished types</a:t>
              </a:r>
            </a:p>
          </p:txBody>
        </p:sp>
      </p:grpSp>
      <p:grpSp>
        <p:nvGrpSpPr>
          <p:cNvPr id="760" name="Group"/>
          <p:cNvGrpSpPr/>
          <p:nvPr/>
        </p:nvGrpSpPr>
        <p:grpSpPr>
          <a:xfrm>
            <a:off x="8542961" y="2360037"/>
            <a:ext cx="1360479" cy="3910074"/>
            <a:chOff x="0" y="0"/>
            <a:chExt cx="1360478" cy="3910073"/>
          </a:xfrm>
        </p:grpSpPr>
        <p:sp>
          <p:nvSpPr>
            <p:cNvPr id="757" name="Line"/>
            <p:cNvSpPr/>
            <p:nvPr/>
          </p:nvSpPr>
          <p:spPr>
            <a:xfrm flipV="1">
              <a:off x="496264" y="1763148"/>
              <a:ext cx="1" cy="2146926"/>
            </a:xfrm>
            <a:prstGeom prst="line">
              <a:avLst/>
            </a:prstGeom>
            <a:noFill/>
            <a:ln w="50800" cap="flat">
              <a:solidFill>
                <a:srgbClr val="00F900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b="0"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758" name="Monad"/>
            <p:cNvSpPr txBox="1"/>
            <p:nvPr/>
          </p:nvSpPr>
          <p:spPr>
            <a:xfrm rot="16200000">
              <a:off x="86154" y="2591118"/>
              <a:ext cx="1423592" cy="558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00F900"/>
                  </a:solidFill>
                </a:defRPr>
              </a:lvl1pPr>
            </a:lstStyle>
            <a:p>
              <a:pPr/>
              <a:r>
                <a:t>Monad</a:t>
              </a:r>
            </a:p>
          </p:txBody>
        </p:sp>
        <p:pic>
          <p:nvPicPr>
            <p:cNvPr id="759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60479" cy="17142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60" grpId="3"/>
      <p:bldP build="whole" bldLvl="1" animBg="1" rev="0" advAuto="0" spid="752" grpId="1"/>
      <p:bldP build="whole" bldLvl="1" animBg="1" rev="0" advAuto="0" spid="756" grpId="2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Key takeaways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 sz="63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Key takeaways</a:t>
            </a:r>
          </a:p>
        </p:txBody>
      </p:sp>
      <p:grpSp>
        <p:nvGrpSpPr>
          <p:cNvPr id="771" name="Group"/>
          <p:cNvGrpSpPr/>
          <p:nvPr/>
        </p:nvGrpSpPr>
        <p:grpSpPr>
          <a:xfrm>
            <a:off x="26780" y="1722273"/>
            <a:ext cx="15553720" cy="1152463"/>
            <a:chOff x="0" y="0"/>
            <a:chExt cx="15553718" cy="1152461"/>
          </a:xfrm>
        </p:grpSpPr>
        <p:sp>
          <p:nvSpPr>
            <p:cNvPr id="765" name="Functors are containers for types"/>
            <p:cNvSpPr txBox="1"/>
            <p:nvPr/>
          </p:nvSpPr>
          <p:spPr>
            <a:xfrm>
              <a:off x="0" y="0"/>
              <a:ext cx="15553719" cy="1152462"/>
            </a:xfrm>
            <a:prstGeom prst="rect">
              <a:avLst/>
            </a:prstGeom>
            <a:solidFill>
              <a:schemeClr val="accent3">
                <a:lumOff val="44000"/>
                <a:alpha val="749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 fontScale="100000" lnSpcReduction="0"/>
            </a:bodyPr>
            <a:lstStyle/>
            <a:p>
              <a:pPr lvl="1" marL="989263" indent="-481263" algn="l">
                <a:lnSpc>
                  <a:spcPct val="150000"/>
                </a:lnSpc>
                <a:buSzPct val="100000"/>
                <a:buAutoNum type="arabicPeriod" startAt="1"/>
                <a:defRPr sz="3600">
                  <a:solidFill>
                    <a:srgbClr val="231F21"/>
                  </a:solidFill>
                </a:defRPr>
              </a:pPr>
              <a:r>
                <a:t>Functors are containers for types</a:t>
              </a:r>
            </a:p>
          </p:txBody>
        </p:sp>
        <p:sp>
          <p:nvSpPr>
            <p:cNvPr id="766" name="Circle"/>
            <p:cNvSpPr/>
            <p:nvPr/>
          </p:nvSpPr>
          <p:spPr>
            <a:xfrm>
              <a:off x="8852760" y="249454"/>
              <a:ext cx="653553" cy="653553"/>
            </a:xfrm>
            <a:prstGeom prst="ellipse">
              <a:avLst/>
            </a:prstGeom>
            <a:solidFill>
              <a:schemeClr val="accent1">
                <a:lumOff val="-7647"/>
              </a:schemeClr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767" name="Square"/>
            <p:cNvSpPr/>
            <p:nvPr/>
          </p:nvSpPr>
          <p:spPr>
            <a:xfrm>
              <a:off x="13228200" y="762"/>
              <a:ext cx="1150938" cy="1150938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768" name="Circle"/>
            <p:cNvSpPr/>
            <p:nvPr/>
          </p:nvSpPr>
          <p:spPr>
            <a:xfrm>
              <a:off x="13476893" y="249454"/>
              <a:ext cx="653553" cy="653553"/>
            </a:xfrm>
            <a:prstGeom prst="ellipse">
              <a:avLst/>
            </a:prstGeom>
            <a:solidFill>
              <a:schemeClr val="accent1">
                <a:lumOff val="-7647"/>
              </a:schemeClr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769" name="Shape"/>
            <p:cNvSpPr/>
            <p:nvPr/>
          </p:nvSpPr>
          <p:spPr>
            <a:xfrm flipH="1" rot="5400000">
              <a:off x="10990784" y="-799691"/>
              <a:ext cx="735610" cy="2751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0" y="7999"/>
                  </a:lnTo>
                  <a:lnTo>
                    <a:pt x="3507" y="7999"/>
                  </a:lnTo>
                  <a:lnTo>
                    <a:pt x="3507" y="12543"/>
                  </a:lnTo>
                  <a:cubicBezTo>
                    <a:pt x="3507" y="13928"/>
                    <a:pt x="1985" y="13786"/>
                    <a:pt x="44" y="13914"/>
                  </a:cubicBezTo>
                  <a:lnTo>
                    <a:pt x="44" y="14052"/>
                  </a:lnTo>
                  <a:lnTo>
                    <a:pt x="44" y="16343"/>
                  </a:lnTo>
                  <a:lnTo>
                    <a:pt x="44" y="21600"/>
                  </a:lnTo>
                  <a:cubicBezTo>
                    <a:pt x="4663" y="21294"/>
                    <a:pt x="9025" y="21480"/>
                    <a:pt x="10816" y="19652"/>
                  </a:cubicBezTo>
                  <a:cubicBezTo>
                    <a:pt x="12595" y="21480"/>
                    <a:pt x="16931" y="21294"/>
                    <a:pt x="21551" y="21600"/>
                  </a:cubicBezTo>
                  <a:lnTo>
                    <a:pt x="21551" y="16343"/>
                  </a:lnTo>
                  <a:lnTo>
                    <a:pt x="21551" y="14052"/>
                  </a:lnTo>
                  <a:lnTo>
                    <a:pt x="21551" y="13914"/>
                  </a:lnTo>
                  <a:cubicBezTo>
                    <a:pt x="19610" y="13786"/>
                    <a:pt x="18093" y="13928"/>
                    <a:pt x="18093" y="12543"/>
                  </a:cubicBezTo>
                  <a:lnTo>
                    <a:pt x="18093" y="7999"/>
                  </a:lnTo>
                  <a:lnTo>
                    <a:pt x="21600" y="7999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770" name="F"/>
            <p:cNvSpPr txBox="1"/>
            <p:nvPr/>
          </p:nvSpPr>
          <p:spPr>
            <a:xfrm>
              <a:off x="11162183" y="297128"/>
              <a:ext cx="362547" cy="5582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F</a:t>
              </a:r>
            </a:p>
          </p:txBody>
        </p:sp>
      </p:grpSp>
      <p:grpSp>
        <p:nvGrpSpPr>
          <p:cNvPr id="776" name="Group"/>
          <p:cNvGrpSpPr/>
          <p:nvPr/>
        </p:nvGrpSpPr>
        <p:grpSpPr>
          <a:xfrm>
            <a:off x="-14261" y="7166650"/>
            <a:ext cx="15635803" cy="1785374"/>
            <a:chOff x="0" y="0"/>
            <a:chExt cx="15635802" cy="1785372"/>
          </a:xfrm>
        </p:grpSpPr>
        <p:sp>
          <p:nvSpPr>
            <p:cNvPr id="772" name="Monad allows composition of wrapper data types"/>
            <p:cNvSpPr txBox="1"/>
            <p:nvPr/>
          </p:nvSpPr>
          <p:spPr>
            <a:xfrm>
              <a:off x="0" y="4981"/>
              <a:ext cx="15635803" cy="1230179"/>
            </a:xfrm>
            <a:prstGeom prst="rect">
              <a:avLst/>
            </a:prstGeom>
            <a:solidFill>
              <a:schemeClr val="accent3">
                <a:lumOff val="44000"/>
                <a:alpha val="749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 fontScale="100000" lnSpcReduction="0"/>
            </a:bodyPr>
            <a:lstStyle/>
            <a:p>
              <a:pPr lvl="1" marL="989263" indent="-481263" algn="l">
                <a:lnSpc>
                  <a:spcPct val="150000"/>
                </a:lnSpc>
                <a:buSzPct val="100000"/>
                <a:buAutoNum type="arabicPeriod" startAt="5"/>
                <a:defRPr sz="3600">
                  <a:solidFill>
                    <a:srgbClr val="231F21"/>
                  </a:solidFill>
                </a:defRPr>
              </a:pPr>
              <a:r>
                <a:t>Monad allows composition of wrapper data types</a:t>
              </a:r>
            </a:p>
          </p:txBody>
        </p:sp>
        <p:sp>
          <p:nvSpPr>
            <p:cNvPr id="773" name="Line"/>
            <p:cNvSpPr/>
            <p:nvPr/>
          </p:nvSpPr>
          <p:spPr>
            <a:xfrm>
              <a:off x="12773216" y="645360"/>
              <a:ext cx="2682723" cy="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b="0"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774" name="g &gt;=&gt; f"/>
            <p:cNvSpPr txBox="1"/>
            <p:nvPr/>
          </p:nvSpPr>
          <p:spPr>
            <a:xfrm>
              <a:off x="13396729" y="0"/>
              <a:ext cx="1435696" cy="558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 &gt;=&gt; f</a:t>
              </a:r>
            </a:p>
          </p:txBody>
        </p:sp>
        <p:sp>
          <p:nvSpPr>
            <p:cNvPr id="775" name="Shark"/>
            <p:cNvSpPr/>
            <p:nvPr/>
          </p:nvSpPr>
          <p:spPr>
            <a:xfrm>
              <a:off x="12961943" y="948390"/>
              <a:ext cx="2304876" cy="836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7" h="21521" fill="norm" stroke="1" extrusionOk="0">
                  <a:moveTo>
                    <a:pt x="10160" y="3"/>
                  </a:moveTo>
                  <a:cubicBezTo>
                    <a:pt x="10044" y="30"/>
                    <a:pt x="9983" y="269"/>
                    <a:pt x="10046" y="891"/>
                  </a:cubicBezTo>
                  <a:cubicBezTo>
                    <a:pt x="10391" y="4250"/>
                    <a:pt x="9678" y="6794"/>
                    <a:pt x="9173" y="7278"/>
                  </a:cubicBezTo>
                  <a:cubicBezTo>
                    <a:pt x="8669" y="7763"/>
                    <a:pt x="4738" y="10391"/>
                    <a:pt x="4468" y="10541"/>
                  </a:cubicBezTo>
                  <a:cubicBezTo>
                    <a:pt x="4198" y="10691"/>
                    <a:pt x="3783" y="10947"/>
                    <a:pt x="3632" y="10351"/>
                  </a:cubicBezTo>
                  <a:cubicBezTo>
                    <a:pt x="2452" y="6038"/>
                    <a:pt x="791" y="3671"/>
                    <a:pt x="293" y="3252"/>
                  </a:cubicBezTo>
                  <a:cubicBezTo>
                    <a:pt x="47" y="3045"/>
                    <a:pt x="-75" y="3160"/>
                    <a:pt x="48" y="3562"/>
                  </a:cubicBezTo>
                  <a:cubicBezTo>
                    <a:pt x="203" y="4066"/>
                    <a:pt x="1794" y="8990"/>
                    <a:pt x="1994" y="11883"/>
                  </a:cubicBezTo>
                  <a:cubicBezTo>
                    <a:pt x="2106" y="13515"/>
                    <a:pt x="1364" y="17351"/>
                    <a:pt x="1297" y="17723"/>
                  </a:cubicBezTo>
                  <a:cubicBezTo>
                    <a:pt x="1229" y="18096"/>
                    <a:pt x="1094" y="18344"/>
                    <a:pt x="1297" y="18469"/>
                  </a:cubicBezTo>
                  <a:cubicBezTo>
                    <a:pt x="2123" y="18469"/>
                    <a:pt x="3308" y="14655"/>
                    <a:pt x="3584" y="13660"/>
                  </a:cubicBezTo>
                  <a:cubicBezTo>
                    <a:pt x="3799" y="12885"/>
                    <a:pt x="4479" y="12780"/>
                    <a:pt x="5065" y="13248"/>
                  </a:cubicBezTo>
                  <a:cubicBezTo>
                    <a:pt x="6070" y="14051"/>
                    <a:pt x="8824" y="15716"/>
                    <a:pt x="11899" y="16256"/>
                  </a:cubicBezTo>
                  <a:cubicBezTo>
                    <a:pt x="11800" y="18071"/>
                    <a:pt x="11191" y="20062"/>
                    <a:pt x="11072" y="20579"/>
                  </a:cubicBezTo>
                  <a:cubicBezTo>
                    <a:pt x="10914" y="21263"/>
                    <a:pt x="10927" y="21576"/>
                    <a:pt x="11219" y="21514"/>
                  </a:cubicBezTo>
                  <a:cubicBezTo>
                    <a:pt x="12413" y="21102"/>
                    <a:pt x="13574" y="18374"/>
                    <a:pt x="14269" y="16418"/>
                  </a:cubicBezTo>
                  <a:cubicBezTo>
                    <a:pt x="16106" y="16328"/>
                    <a:pt x="17929" y="15681"/>
                    <a:pt x="19455" y="14086"/>
                  </a:cubicBezTo>
                  <a:cubicBezTo>
                    <a:pt x="19654" y="13877"/>
                    <a:pt x="19705" y="13676"/>
                    <a:pt x="19528" y="13373"/>
                  </a:cubicBezTo>
                  <a:cubicBezTo>
                    <a:pt x="19421" y="13190"/>
                    <a:pt x="19003" y="12814"/>
                    <a:pt x="18689" y="12545"/>
                  </a:cubicBezTo>
                  <a:cubicBezTo>
                    <a:pt x="18644" y="12507"/>
                    <a:pt x="18659" y="12326"/>
                    <a:pt x="18706" y="12341"/>
                  </a:cubicBezTo>
                  <a:cubicBezTo>
                    <a:pt x="19081" y="12467"/>
                    <a:pt x="19185" y="12613"/>
                    <a:pt x="19656" y="12887"/>
                  </a:cubicBezTo>
                  <a:cubicBezTo>
                    <a:pt x="20040" y="13112"/>
                    <a:pt x="20484" y="12975"/>
                    <a:pt x="20748" y="12545"/>
                  </a:cubicBezTo>
                  <a:cubicBezTo>
                    <a:pt x="21277" y="11683"/>
                    <a:pt x="21525" y="11146"/>
                    <a:pt x="21440" y="10689"/>
                  </a:cubicBezTo>
                  <a:cubicBezTo>
                    <a:pt x="21216" y="9482"/>
                    <a:pt x="18218" y="5964"/>
                    <a:pt x="13635" y="5964"/>
                  </a:cubicBezTo>
                  <a:cubicBezTo>
                    <a:pt x="12909" y="5964"/>
                    <a:pt x="12635" y="5684"/>
                    <a:pt x="12459" y="5061"/>
                  </a:cubicBezTo>
                  <a:cubicBezTo>
                    <a:pt x="11839" y="2743"/>
                    <a:pt x="11155" y="1222"/>
                    <a:pt x="10601" y="392"/>
                  </a:cubicBezTo>
                  <a:cubicBezTo>
                    <a:pt x="10447" y="161"/>
                    <a:pt x="10276" y="-24"/>
                    <a:pt x="10160" y="3"/>
                  </a:cubicBezTo>
                  <a:close/>
                </a:path>
              </a:pathLst>
            </a:cu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777" name="Embellished/wrapper types to manage side effects"/>
          <p:cNvSpPr txBox="1"/>
          <p:nvPr/>
        </p:nvSpPr>
        <p:spPr>
          <a:xfrm>
            <a:off x="5141" y="4547186"/>
            <a:ext cx="15596998" cy="1152463"/>
          </a:xfrm>
          <a:prstGeom prst="rect">
            <a:avLst/>
          </a:prstGeom>
          <a:solidFill>
            <a:schemeClr val="accent3">
              <a:lumOff val="44000"/>
              <a:alpha val="749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1" marL="989263" indent="-481263" algn="l">
              <a:lnSpc>
                <a:spcPct val="150000"/>
              </a:lnSpc>
              <a:buSzPct val="100000"/>
              <a:buAutoNum type="arabicPeriod" startAt="3"/>
              <a:defRPr sz="3600">
                <a:solidFill>
                  <a:srgbClr val="231F21"/>
                </a:solidFill>
              </a:defRPr>
            </a:pPr>
            <a:r>
              <a:t>Embellished/wrapper types to manage side effects</a:t>
            </a:r>
          </a:p>
        </p:txBody>
      </p:sp>
      <p:sp>
        <p:nvSpPr>
          <p:cNvPr id="778" name="Functor ≈ map"/>
          <p:cNvSpPr txBox="1"/>
          <p:nvPr/>
        </p:nvSpPr>
        <p:spPr>
          <a:xfrm>
            <a:off x="26780" y="3155624"/>
            <a:ext cx="15553720" cy="1152463"/>
          </a:xfrm>
          <a:prstGeom prst="rect">
            <a:avLst/>
          </a:prstGeom>
          <a:solidFill>
            <a:schemeClr val="accent3">
              <a:lumOff val="44000"/>
              <a:alpha val="749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1" marL="989263" indent="-481263" algn="l">
              <a:lnSpc>
                <a:spcPct val="150000"/>
              </a:lnSpc>
              <a:buSzPct val="100000"/>
              <a:buAutoNum type="arabicPeriod" startAt="2"/>
              <a:defRPr sz="3600">
                <a:solidFill>
                  <a:srgbClr val="231F21"/>
                </a:solidFill>
              </a:defRPr>
            </a:pPr>
            <a:r>
              <a:t>Functor ≈ </a:t>
            </a:r>
            <a:r>
              <a:rPr>
                <a:solidFill>
                  <a:srgbClr val="021994"/>
                </a:solidFill>
              </a:rPr>
              <a:t>map</a:t>
            </a:r>
          </a:p>
        </p:txBody>
      </p:sp>
      <p:sp>
        <p:nvSpPr>
          <p:cNvPr id="779" name="Monad ≈ flatmap"/>
          <p:cNvSpPr txBox="1"/>
          <p:nvPr/>
        </p:nvSpPr>
        <p:spPr>
          <a:xfrm>
            <a:off x="5141" y="5856918"/>
            <a:ext cx="15596998" cy="1152463"/>
          </a:xfrm>
          <a:prstGeom prst="rect">
            <a:avLst/>
          </a:prstGeom>
          <a:solidFill>
            <a:schemeClr val="accent3">
              <a:lumOff val="44000"/>
              <a:alpha val="749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1" marL="989263" indent="-481263" algn="l">
              <a:lnSpc>
                <a:spcPct val="150000"/>
              </a:lnSpc>
              <a:buSzPct val="100000"/>
              <a:buAutoNum type="arabicPeriod" startAt="4"/>
              <a:defRPr sz="3600">
                <a:solidFill>
                  <a:srgbClr val="231F21"/>
                </a:solidFill>
              </a:defRPr>
            </a:pPr>
            <a:r>
              <a:t>Monad ≈ </a:t>
            </a:r>
            <a:r>
              <a:rPr>
                <a:solidFill>
                  <a:srgbClr val="021994"/>
                </a:solidFill>
              </a:rPr>
              <a:t>flatmap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76" grpId="5"/>
      <p:bldP build="whole" bldLvl="1" animBg="1" rev="0" advAuto="0" spid="777" grpId="3"/>
      <p:bldP build="whole" bldLvl="1" animBg="1" rev="0" advAuto="0" spid="778" grpId="2"/>
      <p:bldP build="whole" bldLvl="1" animBg="1" rev="0" advAuto="0" spid="771" grpId="1"/>
      <p:bldP build="whole" bldLvl="1" animBg="1" rev="0" advAuto="0" spid="779" grpId="4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Before you go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 sz="63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Before you go</a:t>
            </a:r>
          </a:p>
        </p:txBody>
      </p:sp>
      <p:sp>
        <p:nvSpPr>
          <p:cNvPr id="782" name="Rectangle"/>
          <p:cNvSpPr/>
          <p:nvPr/>
        </p:nvSpPr>
        <p:spPr>
          <a:xfrm>
            <a:off x="3888931" y="2254188"/>
            <a:ext cx="7568500" cy="4635624"/>
          </a:xfrm>
          <a:prstGeom prst="rect">
            <a:avLst/>
          </a:prstGeom>
          <a:solidFill>
            <a:srgbClr val="ECECEC"/>
          </a:solidFill>
          <a:ln>
            <a:solidFill>
              <a:srgbClr val="A5B2D6"/>
            </a:solidFill>
            <a:bevel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783" name="Be pragmatic…"/>
          <p:cNvSpPr txBox="1"/>
          <p:nvPr/>
        </p:nvSpPr>
        <p:spPr>
          <a:xfrm>
            <a:off x="4269514" y="3709722"/>
            <a:ext cx="4918209" cy="1724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21105" indent="-421105" algn="l">
              <a:lnSpc>
                <a:spcPct val="150000"/>
              </a:lnSpc>
              <a:buSzPct val="100000"/>
              <a:buChar char="•"/>
              <a:defRPr sz="4500">
                <a:solidFill>
                  <a:srgbClr val="FF9300"/>
                </a:solidFill>
              </a:defRPr>
            </a:pPr>
            <a:r>
              <a:t>Be pragmatic</a:t>
            </a:r>
          </a:p>
          <a:p>
            <a:pPr marL="421105" indent="-421105" algn="l">
              <a:lnSpc>
                <a:spcPct val="150000"/>
              </a:lnSpc>
              <a:buSzPct val="100000"/>
              <a:buChar char="•"/>
              <a:defRPr sz="4500">
                <a:solidFill>
                  <a:srgbClr val="FF9300"/>
                </a:solidFill>
              </a:defRPr>
            </a:pPr>
            <a:r>
              <a:t>Keep an eye out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783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What the ƒ is a monad?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 sz="63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What the ƒ is a monad? </a:t>
            </a:r>
          </a:p>
        </p:txBody>
      </p:sp>
      <p:pic>
        <p:nvPicPr>
          <p:cNvPr id="7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20641" y="2114457"/>
            <a:ext cx="3815955" cy="5419108"/>
          </a:xfrm>
          <a:prstGeom prst="rect">
            <a:avLst/>
          </a:prstGeom>
          <a:ln w="12700">
            <a:miter lim="400000"/>
          </a:ln>
        </p:spPr>
      </p:pic>
      <p:pic>
        <p:nvPicPr>
          <p:cNvPr id="78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9939755">
            <a:off x="3519495" y="1920822"/>
            <a:ext cx="6418247" cy="26221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9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86" grpId="1"/>
      <p:bldP build="whole" bldLvl="1" animBg="1" rev="0" advAuto="0" spid="787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Why this talk?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Why this talk?</a:t>
            </a:r>
          </a:p>
        </p:txBody>
      </p:sp>
      <p:pic>
        <p:nvPicPr>
          <p:cNvPr id="119" name="20u461.jpg" descr="20u46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14031" y="1683793"/>
            <a:ext cx="6718301" cy="6718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ources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Sources</a:t>
            </a:r>
          </a:p>
        </p:txBody>
      </p:sp>
      <p:sp>
        <p:nvSpPr>
          <p:cNvPr id="790" name="Bartosz Milewski, “Category Theory for programmers”…"/>
          <p:cNvSpPr txBox="1"/>
          <p:nvPr/>
        </p:nvSpPr>
        <p:spPr>
          <a:xfrm>
            <a:off x="195262" y="1867693"/>
            <a:ext cx="15351493" cy="6522741"/>
          </a:xfrm>
          <a:prstGeom prst="rect">
            <a:avLst/>
          </a:prstGeom>
          <a:solidFill>
            <a:schemeClr val="accent3">
              <a:lumOff val="44000"/>
              <a:alpha val="749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t>Bartosz Milewski, “Category Theory for programmers”</a:t>
            </a:r>
          </a:p>
          <a:p>
            <a:pPr lvl="2" marL="1062789" indent="-300789" algn="l">
              <a:lnSpc>
                <a:spcPct val="15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Video lectures</a:t>
            </a:r>
          </a:p>
          <a:p>
            <a:pPr lvl="2" marL="1062789" indent="-300789" algn="l">
              <a:lnSpc>
                <a:spcPct val="15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Blog posts</a:t>
            </a:r>
          </a:p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t>“Functional Programming” by Paul Chiusano &amp; Runar Bjarnason (ISBN 9781617290657)</a:t>
            </a:r>
          </a:p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Pattern matching with Brian Goetz - 2017 JVMLS</a:t>
            </a:r>
          </a:p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The art of Simplicity by Venkat Subramaniam (vJUG24 Key note)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Thank you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Thank you</a:t>
            </a:r>
          </a:p>
        </p:txBody>
      </p:sp>
      <p:sp>
        <p:nvSpPr>
          <p:cNvPr id="793" name="Thank you @BartoszMilewski…"/>
          <p:cNvSpPr txBox="1"/>
          <p:nvPr/>
        </p:nvSpPr>
        <p:spPr>
          <a:xfrm>
            <a:off x="98312" y="3651474"/>
            <a:ext cx="13260613" cy="2658549"/>
          </a:xfrm>
          <a:prstGeom prst="rect">
            <a:avLst/>
          </a:prstGeom>
          <a:solidFill>
            <a:schemeClr val="accent3">
              <a:lumOff val="44000"/>
              <a:alpha val="749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t>Thank you @BartoszMilewski</a:t>
            </a:r>
          </a:p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t>Thank you </a:t>
            </a:r>
            <a:r>
              <a:rPr>
                <a:hlinkClick r:id="rId2" invalidUrl="" action="" tgtFrame="" tooltip="" history="1" highlightClick="0" endSnd="0"/>
              </a:rPr>
              <a:t>@GeorgianaElenaL </a:t>
            </a:r>
          </a:p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t>Thank you @JulienTruffaut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Questions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Questions</a:t>
            </a:r>
          </a:p>
        </p:txBody>
      </p:sp>
      <p:pic>
        <p:nvPicPr>
          <p:cNvPr id="7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217" y="2133416"/>
            <a:ext cx="5612644" cy="5402169"/>
          </a:xfrm>
          <a:prstGeom prst="rect">
            <a:avLst/>
          </a:prstGeom>
          <a:ln w="12700">
            <a:miter lim="400000"/>
          </a:ln>
        </p:spPr>
      </p:pic>
      <p:sp>
        <p:nvSpPr>
          <p:cNvPr id="797" name="?"/>
          <p:cNvSpPr/>
          <p:nvPr/>
        </p:nvSpPr>
        <p:spPr>
          <a:xfrm>
            <a:off x="5640492" y="1815233"/>
            <a:ext cx="5026760" cy="2812765"/>
          </a:xfrm>
          <a:prstGeom prst="wedgeEllipseCallout">
            <a:avLst>
              <a:gd name="adj1" fmla="val -49502"/>
              <a:gd name="adj2" fmla="val 64254"/>
            </a:avLst>
          </a:pr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3900"/>
            </a:lvl1pPr>
          </a:lstStyle>
          <a:p>
            <a:pPr/>
            <a:r>
              <a:t>                           ?</a:t>
            </a:r>
          </a:p>
        </p:txBody>
      </p:sp>
      <p:pic>
        <p:nvPicPr>
          <p:cNvPr id="79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34869" y="2768480"/>
            <a:ext cx="2338663" cy="955442"/>
          </a:xfrm>
          <a:prstGeom prst="rect">
            <a:avLst/>
          </a:prstGeom>
          <a:ln w="12700">
            <a:miter lim="400000"/>
          </a:ln>
        </p:spPr>
      </p:pic>
      <p:pic>
        <p:nvPicPr>
          <p:cNvPr id="79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35292" y="2398273"/>
            <a:ext cx="925077" cy="1313719"/>
          </a:xfrm>
          <a:prstGeom prst="rect">
            <a:avLst/>
          </a:prstGeom>
          <a:ln w="12700">
            <a:miter lim="400000"/>
          </a:ln>
        </p:spPr>
      </p:pic>
      <p:sp>
        <p:nvSpPr>
          <p:cNvPr id="800" name="@cesarTronLozai"/>
          <p:cNvSpPr txBox="1"/>
          <p:nvPr/>
        </p:nvSpPr>
        <p:spPr>
          <a:xfrm>
            <a:off x="9453727" y="6761197"/>
            <a:ext cx="6025109" cy="903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6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@cesarTronLozai</a:t>
            </a:r>
          </a:p>
        </p:txBody>
      </p:sp>
      <p:pic>
        <p:nvPicPr>
          <p:cNvPr id="80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048900" y="6504328"/>
            <a:ext cx="1417573" cy="14175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Monad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Monad</a:t>
            </a:r>
          </a:p>
        </p:txBody>
      </p:sp>
      <p:sp>
        <p:nvSpPr>
          <p:cNvPr id="804" name="public final class Optional&lt;T&gt; {…"/>
          <p:cNvSpPr txBox="1"/>
          <p:nvPr/>
        </p:nvSpPr>
        <p:spPr>
          <a:xfrm>
            <a:off x="84094" y="1601341"/>
            <a:ext cx="13397189" cy="6883204"/>
          </a:xfrm>
          <a:prstGeom prst="rect">
            <a:avLst/>
          </a:prstGeom>
          <a:solidFill>
            <a:schemeClr val="accent3">
              <a:lumOff val="44000"/>
              <a:alpha val="749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9700" tIns="139700" rIns="139700" bIns="139700">
            <a:normAutofit fontScale="100000" lnSpcReduction="0"/>
          </a:bodyPr>
          <a:lstStyle/>
          <a:p>
            <a:pPr algn="l" defTabSz="457200"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public final class</a:t>
            </a:r>
            <a:r>
              <a:rPr b="0"/>
              <a:t> Optional&lt;T&gt; {</a:t>
            </a:r>
            <a:endParaRPr b="0"/>
          </a:p>
          <a:p>
            <a:pPr algn="l" defTabSz="457200">
              <a:defRPr b="0" sz="260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457200">
              <a:defRPr b="0" sz="2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 b="1"/>
              <a:t>private static final</a:t>
            </a:r>
            <a:r>
              <a:t> Optional&lt;?&gt; EMPTY = </a:t>
            </a:r>
            <a:r>
              <a:rPr b="1"/>
              <a:t>new</a:t>
            </a:r>
            <a:r>
              <a:t> Optional&lt;&gt;();</a:t>
            </a:r>
          </a:p>
          <a:p>
            <a:pPr algn="l" defTabSz="457200"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/>
              <a:t>    </a:t>
            </a:r>
            <a:r>
              <a:t>private final</a:t>
            </a:r>
            <a:r>
              <a:rPr b="0"/>
              <a:t> T value;</a:t>
            </a:r>
            <a:endParaRPr b="0"/>
          </a:p>
          <a:p>
            <a:pPr algn="l" defTabSz="457200">
              <a:defRPr b="0" sz="260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457200">
              <a:defRPr b="0" sz="2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 b="1"/>
              <a:t>public boolean</a:t>
            </a:r>
            <a:r>
              <a:t> </a:t>
            </a:r>
            <a:r>
              <a:rPr>
                <a:solidFill>
                  <a:srgbClr val="021994"/>
                </a:solidFill>
              </a:rPr>
              <a:t>isPresent</a:t>
            </a:r>
            <a:r>
              <a:t>() {</a:t>
            </a:r>
          </a:p>
          <a:p>
            <a:pPr algn="l" defTabSz="457200">
              <a:defRPr b="0" sz="2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 b="1"/>
              <a:t>return</a:t>
            </a:r>
            <a:r>
              <a:t> value != </a:t>
            </a:r>
            <a:r>
              <a:rPr>
                <a:solidFill>
                  <a:srgbClr val="006DBC"/>
                </a:solidFill>
              </a:rPr>
              <a:t>null</a:t>
            </a:r>
            <a:r>
              <a:t>;</a:t>
            </a:r>
          </a:p>
          <a:p>
            <a:pPr algn="l" defTabSz="457200">
              <a:defRPr b="0" sz="2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}</a:t>
            </a:r>
          </a:p>
          <a:p>
            <a:pPr algn="l" defTabSz="457200">
              <a:defRPr b="0" sz="260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457200">
              <a:defRPr b="0" sz="2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 b="1"/>
              <a:t>public static</a:t>
            </a:r>
            <a:r>
              <a:t>&lt;T&gt; Optional&lt;T&gt; </a:t>
            </a:r>
            <a:r>
              <a:rPr>
                <a:solidFill>
                  <a:srgbClr val="021994"/>
                </a:solidFill>
              </a:rPr>
              <a:t>empty</a:t>
            </a:r>
            <a:r>
              <a:t>() {</a:t>
            </a:r>
          </a:p>
          <a:p>
            <a:pPr algn="l" defTabSz="457200">
              <a:defRPr sz="2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/>
              <a:t>        </a:t>
            </a:r>
            <a:r>
              <a:t>@SuppressWarnings</a:t>
            </a:r>
            <a:r>
              <a:rPr b="0"/>
              <a:t>(</a:t>
            </a:r>
            <a:r>
              <a:rPr b="0">
                <a:solidFill>
                  <a:srgbClr val="CD1D00"/>
                </a:solidFill>
              </a:rPr>
              <a:t>"unchecked"</a:t>
            </a:r>
            <a:r>
              <a:rPr b="0"/>
              <a:t>)</a:t>
            </a:r>
            <a:endParaRPr b="0"/>
          </a:p>
          <a:p>
            <a:pPr algn="l" defTabSz="457200">
              <a:defRPr b="0" sz="2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Optional&lt;T&gt; t = (Optional&lt;T&gt;) EMPTY;</a:t>
            </a:r>
          </a:p>
          <a:p>
            <a:pPr algn="l" defTabSz="457200">
              <a:defRPr b="0" sz="2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 b="1"/>
              <a:t>return</a:t>
            </a:r>
            <a:r>
              <a:t> t;</a:t>
            </a:r>
          </a:p>
          <a:p>
            <a:pPr algn="l" defTabSz="457200">
              <a:defRPr b="0" sz="2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}</a:t>
            </a:r>
          </a:p>
          <a:p>
            <a:pPr algn="l" defTabSz="457200">
              <a:defRPr b="0" sz="260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lvl="3" algn="l" defTabSz="457200">
              <a:defRPr b="0" sz="2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…</a:t>
            </a:r>
          </a:p>
          <a:p>
            <a:pPr algn="l" defTabSz="457200">
              <a:defRPr b="0" sz="2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Monad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 sz="63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Monad</a:t>
            </a:r>
          </a:p>
        </p:txBody>
      </p:sp>
      <p:sp>
        <p:nvSpPr>
          <p:cNvPr id="809" name="public final class Optional&lt;T&gt; {…"/>
          <p:cNvSpPr txBox="1"/>
          <p:nvPr/>
        </p:nvSpPr>
        <p:spPr>
          <a:xfrm>
            <a:off x="27094" y="1528204"/>
            <a:ext cx="14858083" cy="6905089"/>
          </a:xfrm>
          <a:prstGeom prst="rect">
            <a:avLst/>
          </a:prstGeom>
          <a:solidFill>
            <a:schemeClr val="accent3">
              <a:lumOff val="44000"/>
              <a:alpha val="749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7000" tIns="127000" rIns="127000" bIns="127000" anchor="ctr">
            <a:normAutofit fontScale="100000" lnSpcReduction="0"/>
          </a:bodyPr>
          <a:lstStyle/>
          <a:p>
            <a:pPr algn="l" defTabSz="457200">
              <a:defRPr sz="2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public final class</a:t>
            </a:r>
            <a:r>
              <a:rPr b="0"/>
              <a:t> Optional&lt;T&gt; {</a:t>
            </a:r>
            <a:endParaRPr b="0"/>
          </a:p>
          <a:p>
            <a:pPr algn="l" defTabSz="457200">
              <a:defRPr b="0" sz="250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457200">
              <a:defRPr b="0" sz="2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 b="1"/>
              <a:t>public </a:t>
            </a:r>
            <a:r>
              <a:t>&lt;U&gt; Optional&lt;U&gt; </a:t>
            </a:r>
            <a:r>
              <a:rPr>
                <a:solidFill>
                  <a:srgbClr val="021994"/>
                </a:solidFill>
              </a:rPr>
              <a:t>map</a:t>
            </a:r>
            <a:r>
              <a:t>(Function&lt;T, U&gt; mapper) {</a:t>
            </a:r>
          </a:p>
          <a:p>
            <a:pPr algn="l" defTabSz="457200">
              <a:defRPr b="0" sz="2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</a:t>
            </a:r>
            <a:r>
              <a:rPr b="1"/>
              <a:t>if</a:t>
            </a:r>
            <a:r>
              <a:t> (!</a:t>
            </a:r>
            <a:r>
              <a:rPr>
                <a:solidFill>
                  <a:srgbClr val="021994"/>
                </a:solidFill>
              </a:rPr>
              <a:t>isPresent</a:t>
            </a:r>
            <a:r>
              <a:t>())</a:t>
            </a:r>
          </a:p>
          <a:p>
            <a:pPr algn="l" defTabSz="457200">
              <a:defRPr b="0" sz="2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 </a:t>
            </a:r>
            <a:r>
              <a:rPr b="1"/>
              <a:t>return</a:t>
            </a:r>
            <a:r>
              <a:t> </a:t>
            </a:r>
            <a:r>
              <a:rPr>
                <a:solidFill>
                  <a:srgbClr val="021994"/>
                </a:solidFill>
              </a:rPr>
              <a:t>empty</a:t>
            </a:r>
            <a:r>
              <a:t>();</a:t>
            </a:r>
          </a:p>
          <a:p>
            <a:pPr algn="l" defTabSz="457200">
              <a:defRPr b="0" sz="2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</a:t>
            </a:r>
            <a:r>
              <a:rPr b="1"/>
              <a:t>else</a:t>
            </a:r>
            <a:r>
              <a:t> {</a:t>
            </a:r>
          </a:p>
          <a:p>
            <a:pPr algn="l" defTabSz="457200">
              <a:defRPr b="0" sz="2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 </a:t>
            </a:r>
            <a:r>
              <a:rPr b="1"/>
              <a:t>return</a:t>
            </a:r>
            <a:r>
              <a:t> Optional.</a:t>
            </a:r>
            <a:r>
              <a:rPr>
                <a:solidFill>
                  <a:srgbClr val="021994"/>
                </a:solidFill>
              </a:rPr>
              <a:t>ofNullable</a:t>
            </a:r>
            <a:r>
              <a:t>(mapper.</a:t>
            </a:r>
            <a:r>
              <a:rPr>
                <a:solidFill>
                  <a:srgbClr val="021994"/>
                </a:solidFill>
              </a:rPr>
              <a:t>apply</a:t>
            </a:r>
            <a:r>
              <a:t>(value));</a:t>
            </a:r>
          </a:p>
          <a:p>
            <a:pPr algn="l" defTabSz="457200">
              <a:defRPr b="0" sz="2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}</a:t>
            </a:r>
          </a:p>
          <a:p>
            <a:pPr algn="l" defTabSz="457200">
              <a:defRPr b="0" sz="2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}</a:t>
            </a:r>
          </a:p>
          <a:p>
            <a:pPr algn="l" defTabSz="457200">
              <a:defRPr b="0" sz="250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457200">
              <a:defRPr b="0" sz="2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 b="1"/>
              <a:t>public</a:t>
            </a:r>
            <a:r>
              <a:t>&lt;U&gt; Optional&lt;U&gt; </a:t>
            </a:r>
            <a:r>
              <a:rPr>
                <a:solidFill>
                  <a:srgbClr val="021994"/>
                </a:solidFill>
              </a:rPr>
              <a:t>flatMap</a:t>
            </a:r>
            <a:r>
              <a:t>(Function&lt;T, Optional&lt;U&gt;&gt; mapper) {</a:t>
            </a:r>
          </a:p>
          <a:p>
            <a:pPr algn="l" defTabSz="457200">
              <a:defRPr b="0" sz="2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 b="1"/>
              <a:t>if</a:t>
            </a:r>
            <a:r>
              <a:t> (!</a:t>
            </a:r>
            <a:r>
              <a:rPr>
                <a:solidFill>
                  <a:srgbClr val="021994"/>
                </a:solidFill>
              </a:rPr>
              <a:t>isPresent</a:t>
            </a:r>
            <a:r>
              <a:t>())</a:t>
            </a:r>
          </a:p>
          <a:p>
            <a:pPr algn="l" defTabSz="457200">
              <a:defRPr b="0" sz="2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</a:t>
            </a:r>
            <a:r>
              <a:rPr b="1"/>
              <a:t>return</a:t>
            </a:r>
            <a:r>
              <a:t> </a:t>
            </a:r>
            <a:r>
              <a:rPr>
                <a:solidFill>
                  <a:srgbClr val="021994"/>
                </a:solidFill>
              </a:rPr>
              <a:t>empty</a:t>
            </a:r>
            <a:r>
              <a:t>();</a:t>
            </a:r>
          </a:p>
          <a:p>
            <a:pPr algn="l" defTabSz="457200">
              <a:defRPr b="0" sz="2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 b="1"/>
              <a:t>else</a:t>
            </a:r>
            <a:r>
              <a:t> {</a:t>
            </a:r>
          </a:p>
          <a:p>
            <a:pPr algn="l" defTabSz="457200">
              <a:defRPr b="0" sz="2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</a:t>
            </a:r>
            <a:r>
              <a:rPr b="1"/>
              <a:t>return</a:t>
            </a:r>
            <a:r>
              <a:t>(mapper.</a:t>
            </a:r>
            <a:r>
              <a:rPr>
                <a:solidFill>
                  <a:srgbClr val="021994"/>
                </a:solidFill>
              </a:rPr>
              <a:t>apply</a:t>
            </a:r>
            <a:r>
              <a:t>(value));</a:t>
            </a:r>
          </a:p>
          <a:p>
            <a:pPr algn="l" defTabSz="457200">
              <a:defRPr b="0" sz="2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}</a:t>
            </a:r>
          </a:p>
          <a:p>
            <a:pPr algn="l" defTabSz="457200">
              <a:defRPr b="0" sz="2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}</a:t>
            </a:r>
          </a:p>
          <a:p>
            <a:pPr algn="l" defTabSz="457200">
              <a:defRPr b="0" sz="25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09" grpId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Optional Part 1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Optional Part 1</a:t>
            </a:r>
          </a:p>
        </p:txBody>
      </p:sp>
      <p:sp>
        <p:nvSpPr>
          <p:cNvPr id="814" name="public final class Optional&lt;T&gt; {…"/>
          <p:cNvSpPr txBox="1"/>
          <p:nvPr/>
        </p:nvSpPr>
        <p:spPr>
          <a:xfrm>
            <a:off x="84094" y="1601341"/>
            <a:ext cx="13397189" cy="6883204"/>
          </a:xfrm>
          <a:prstGeom prst="rect">
            <a:avLst/>
          </a:prstGeom>
          <a:solidFill>
            <a:schemeClr val="accent3">
              <a:lumOff val="44000"/>
              <a:alpha val="749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9700" tIns="139700" rIns="139700" bIns="139700">
            <a:normAutofit fontScale="100000" lnSpcReduction="0"/>
          </a:bodyPr>
          <a:lstStyle/>
          <a:p>
            <a:pPr algn="l" defTabSz="393192">
              <a:defRPr sz="1978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public final class</a:t>
            </a:r>
            <a:r>
              <a:rPr b="0"/>
              <a:t> Optional&lt;T&gt; {</a:t>
            </a:r>
            <a:endParaRPr b="0"/>
          </a:p>
          <a:p>
            <a:pPr algn="l" defTabSz="393192">
              <a:defRPr b="0" sz="1978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393192">
              <a:defRPr b="0" sz="1978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 b="1"/>
              <a:t>private static final</a:t>
            </a:r>
            <a:r>
              <a:t> Optional&lt;?&gt; EMPTY = </a:t>
            </a:r>
            <a:r>
              <a:rPr b="1"/>
              <a:t>new</a:t>
            </a:r>
            <a:r>
              <a:t> Optional&lt;&gt;();</a:t>
            </a:r>
          </a:p>
          <a:p>
            <a:pPr algn="l" defTabSz="393192">
              <a:defRPr sz="1978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/>
              <a:t>    </a:t>
            </a:r>
            <a:r>
              <a:t>private final</a:t>
            </a:r>
            <a:r>
              <a:rPr b="0"/>
              <a:t> T value;</a:t>
            </a:r>
            <a:endParaRPr b="0"/>
          </a:p>
          <a:p>
            <a:pPr algn="l" defTabSz="393192">
              <a:defRPr b="0" sz="1978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393192">
              <a:defRPr b="0" sz="1978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 b="1"/>
              <a:t>public boolean</a:t>
            </a:r>
            <a:r>
              <a:t> </a:t>
            </a:r>
            <a:r>
              <a:rPr>
                <a:solidFill>
                  <a:srgbClr val="021994"/>
                </a:solidFill>
              </a:rPr>
              <a:t>isPresent</a:t>
            </a:r>
            <a:r>
              <a:t>() {</a:t>
            </a:r>
          </a:p>
          <a:p>
            <a:pPr algn="l" defTabSz="393192">
              <a:defRPr b="0" sz="1978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 b="1"/>
              <a:t>return</a:t>
            </a:r>
            <a:r>
              <a:t> value != </a:t>
            </a:r>
            <a:r>
              <a:rPr>
                <a:solidFill>
                  <a:srgbClr val="006DBC"/>
                </a:solidFill>
              </a:rPr>
              <a:t>null</a:t>
            </a:r>
            <a:r>
              <a:t>;</a:t>
            </a:r>
          </a:p>
          <a:p>
            <a:pPr algn="l" defTabSz="393192">
              <a:defRPr b="0" sz="1978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}</a:t>
            </a:r>
          </a:p>
          <a:p>
            <a:pPr algn="l" defTabSz="393192">
              <a:defRPr b="0" sz="1978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393192">
              <a:defRPr b="0" sz="1978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 b="1"/>
              <a:t>public static</a:t>
            </a:r>
            <a:r>
              <a:t>&lt;T&gt; Optional&lt;T&gt; </a:t>
            </a:r>
            <a:r>
              <a:rPr>
                <a:solidFill>
                  <a:srgbClr val="021994"/>
                </a:solidFill>
              </a:rPr>
              <a:t>empty</a:t>
            </a:r>
            <a:r>
              <a:t>() {</a:t>
            </a:r>
          </a:p>
          <a:p>
            <a:pPr algn="l" defTabSz="393192">
              <a:defRPr sz="1978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/>
              <a:t>        </a:t>
            </a:r>
            <a:r>
              <a:t>@SuppressWarnings</a:t>
            </a:r>
            <a:r>
              <a:rPr b="0"/>
              <a:t>(</a:t>
            </a:r>
            <a:r>
              <a:rPr b="0">
                <a:solidFill>
                  <a:srgbClr val="CD1D00"/>
                </a:solidFill>
              </a:rPr>
              <a:t>"unchecked"</a:t>
            </a:r>
            <a:r>
              <a:rPr b="0"/>
              <a:t>)</a:t>
            </a:r>
            <a:endParaRPr b="0"/>
          </a:p>
          <a:p>
            <a:pPr algn="l" defTabSz="393192">
              <a:defRPr b="0" sz="1978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Optional&lt;T&gt; t = (Optional&lt;T&gt;) EMPTY;</a:t>
            </a:r>
          </a:p>
          <a:p>
            <a:pPr algn="l" defTabSz="393192">
              <a:defRPr b="0" sz="1978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 b="1"/>
              <a:t>return</a:t>
            </a:r>
            <a:r>
              <a:t> t;</a:t>
            </a:r>
          </a:p>
          <a:p>
            <a:pPr algn="l" defTabSz="393192">
              <a:defRPr b="0" sz="1978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}</a:t>
            </a:r>
          </a:p>
          <a:p>
            <a:pPr algn="l" defTabSz="393192">
              <a:defRPr b="0" sz="1978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393192">
              <a:defRPr b="0" sz="1978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 b="1"/>
              <a:t>public </a:t>
            </a:r>
            <a:r>
              <a:t>&lt;U&gt; Optional&lt;U&gt; </a:t>
            </a:r>
            <a:r>
              <a:rPr>
                <a:solidFill>
                  <a:srgbClr val="021994"/>
                </a:solidFill>
              </a:rPr>
              <a:t>map</a:t>
            </a:r>
            <a:r>
              <a:t>(Function&lt;T, U&gt; mapper) {</a:t>
            </a:r>
          </a:p>
          <a:p>
            <a:pPr algn="l" defTabSz="393192">
              <a:defRPr b="0" sz="1978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</a:t>
            </a:r>
            <a:r>
              <a:rPr b="1"/>
              <a:t>if</a:t>
            </a:r>
            <a:r>
              <a:t> (!</a:t>
            </a:r>
            <a:r>
              <a:rPr>
                <a:solidFill>
                  <a:srgbClr val="021994"/>
                </a:solidFill>
              </a:rPr>
              <a:t>isPresent</a:t>
            </a:r>
            <a:r>
              <a:t>())</a:t>
            </a:r>
          </a:p>
          <a:p>
            <a:pPr algn="l" defTabSz="393192">
              <a:defRPr b="0" sz="1978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</a:t>
            </a:r>
            <a:r>
              <a:rPr b="1"/>
              <a:t>return</a:t>
            </a:r>
            <a:r>
              <a:t> </a:t>
            </a:r>
            <a:r>
              <a:rPr>
                <a:solidFill>
                  <a:srgbClr val="021994"/>
                </a:solidFill>
              </a:rPr>
              <a:t>empty</a:t>
            </a:r>
            <a:r>
              <a:t>();</a:t>
            </a:r>
          </a:p>
          <a:p>
            <a:pPr algn="l" defTabSz="393192">
              <a:defRPr b="0" sz="1978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</a:t>
            </a:r>
            <a:r>
              <a:rPr b="1"/>
              <a:t>else</a:t>
            </a:r>
            <a:r>
              <a:t> {</a:t>
            </a:r>
          </a:p>
          <a:p>
            <a:pPr algn="l" defTabSz="393192">
              <a:defRPr b="0" sz="1978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</a:t>
            </a:r>
            <a:r>
              <a:rPr b="1"/>
              <a:t>return</a:t>
            </a:r>
            <a:r>
              <a:t> Optional.</a:t>
            </a:r>
            <a:r>
              <a:rPr>
                <a:solidFill>
                  <a:srgbClr val="021994"/>
                </a:solidFill>
              </a:rPr>
              <a:t>ofNullable</a:t>
            </a:r>
            <a:r>
              <a:t>(mapper.</a:t>
            </a:r>
            <a:r>
              <a:rPr>
                <a:solidFill>
                  <a:srgbClr val="021994"/>
                </a:solidFill>
              </a:rPr>
              <a:t>apply</a:t>
            </a:r>
            <a:r>
              <a:t>(value));</a:t>
            </a:r>
          </a:p>
          <a:p>
            <a:pPr algn="l" defTabSz="393192">
              <a:defRPr b="0" sz="1978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}</a:t>
            </a:r>
          </a:p>
          <a:p>
            <a:pPr algn="l" defTabSz="393192">
              <a:defRPr b="0" sz="1978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}</a:t>
            </a:r>
          </a:p>
          <a:p>
            <a:pPr algn="l" defTabSz="393192">
              <a:defRPr b="0" sz="1978"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Optional Part 2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Optional Part 2</a:t>
            </a:r>
          </a:p>
        </p:txBody>
      </p:sp>
      <p:sp>
        <p:nvSpPr>
          <p:cNvPr id="819" name="public interface Optional&lt;T&gt; {…"/>
          <p:cNvSpPr txBox="1"/>
          <p:nvPr/>
        </p:nvSpPr>
        <p:spPr>
          <a:xfrm>
            <a:off x="84094" y="1601341"/>
            <a:ext cx="13397189" cy="6883204"/>
          </a:xfrm>
          <a:prstGeom prst="rect">
            <a:avLst/>
          </a:prstGeom>
          <a:solidFill>
            <a:schemeClr val="accent3">
              <a:lumOff val="44000"/>
              <a:alpha val="749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9700" tIns="139700" rIns="139700" bIns="139700">
            <a:normAutofit fontScale="100000" lnSpcReduction="0"/>
          </a:bodyPr>
          <a:lstStyle/>
          <a:p>
            <a:pPr algn="l" defTabSz="397763">
              <a:defRPr sz="174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public interface</a:t>
            </a:r>
            <a:r>
              <a:rPr b="0"/>
              <a:t> Optional&lt;T&gt; {</a:t>
            </a:r>
            <a:endParaRPr b="0"/>
          </a:p>
          <a:p>
            <a:pPr algn="l" defTabSz="397763">
              <a:defRPr b="0" sz="174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&lt;U&gt; Optional&lt;U&gt; </a:t>
            </a:r>
            <a:r>
              <a:rPr>
                <a:solidFill>
                  <a:srgbClr val="021994"/>
                </a:solidFill>
              </a:rPr>
              <a:t>map</a:t>
            </a:r>
            <a:r>
              <a:t>(Function&lt;T, U&gt; mapper);</a:t>
            </a:r>
          </a:p>
          <a:p>
            <a:pPr algn="l" defTabSz="397763">
              <a:defRPr b="0" sz="174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  <a:p>
            <a:pPr algn="l" defTabSz="397763">
              <a:defRPr b="0" sz="174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397763">
              <a:defRPr b="0" sz="174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public</a:t>
            </a:r>
            <a:r>
              <a:t> </a:t>
            </a:r>
            <a:r>
              <a:rPr b="1"/>
              <a:t>class</a:t>
            </a:r>
            <a:r>
              <a:t> Some&lt;T&gt; </a:t>
            </a:r>
            <a:r>
              <a:rPr b="1"/>
              <a:t>implements</a:t>
            </a:r>
            <a:r>
              <a:t> Optional&lt;T&gt; {</a:t>
            </a:r>
          </a:p>
          <a:p>
            <a:pPr algn="l" defTabSz="397763">
              <a:defRPr b="0" sz="174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397763">
              <a:defRPr sz="174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/>
              <a:t>    </a:t>
            </a:r>
            <a:r>
              <a:t>private final</a:t>
            </a:r>
            <a:r>
              <a:rPr b="0"/>
              <a:t> T value;</a:t>
            </a:r>
            <a:endParaRPr b="0"/>
          </a:p>
          <a:p>
            <a:pPr algn="l" defTabSz="397763">
              <a:defRPr b="0" sz="174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397763">
              <a:defRPr sz="174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/>
              <a:t>    </a:t>
            </a:r>
            <a:r>
              <a:t>@Override</a:t>
            </a:r>
            <a:endParaRPr b="0"/>
          </a:p>
          <a:p>
            <a:pPr algn="l" defTabSz="397763">
              <a:defRPr b="0" sz="174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 b="1"/>
              <a:t>public</a:t>
            </a:r>
            <a:r>
              <a:t> &lt;U&gt; Optional&lt;U&gt; </a:t>
            </a:r>
            <a:r>
              <a:rPr>
                <a:solidFill>
                  <a:srgbClr val="021994"/>
                </a:solidFill>
              </a:rPr>
              <a:t>map</a:t>
            </a:r>
            <a:r>
              <a:t>(Function&lt;T, U&gt; mapper) {</a:t>
            </a:r>
          </a:p>
          <a:p>
            <a:pPr algn="l" defTabSz="397763">
              <a:defRPr b="0" sz="174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 b="1"/>
              <a:t>return new</a:t>
            </a:r>
            <a:r>
              <a:t> Some&lt;&gt;(mapper.</a:t>
            </a:r>
            <a:r>
              <a:rPr>
                <a:solidFill>
                  <a:srgbClr val="021994"/>
                </a:solidFill>
              </a:rPr>
              <a:t>apply</a:t>
            </a:r>
            <a:r>
              <a:t>(value));</a:t>
            </a:r>
          </a:p>
          <a:p>
            <a:pPr algn="l" defTabSz="397763">
              <a:defRPr b="0" sz="174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}</a:t>
            </a:r>
          </a:p>
          <a:p>
            <a:pPr algn="l" defTabSz="397763">
              <a:defRPr b="0" sz="174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  <a:p>
            <a:pPr algn="l" defTabSz="397763">
              <a:defRPr b="0" sz="174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397763">
              <a:defRPr b="0" sz="174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public</a:t>
            </a:r>
            <a:r>
              <a:t> </a:t>
            </a:r>
            <a:r>
              <a:rPr b="1"/>
              <a:t>class</a:t>
            </a:r>
            <a:r>
              <a:t> Empty&lt;T&gt; </a:t>
            </a:r>
            <a:r>
              <a:rPr b="1"/>
              <a:t>implements</a:t>
            </a:r>
            <a:r>
              <a:t> Optional&lt;T&gt; {</a:t>
            </a:r>
          </a:p>
          <a:p>
            <a:pPr algn="l" defTabSz="397763">
              <a:defRPr b="0" sz="174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397763">
              <a:defRPr sz="174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/>
              <a:t>    </a:t>
            </a:r>
            <a:r>
              <a:t>@Override</a:t>
            </a:r>
            <a:endParaRPr b="0"/>
          </a:p>
          <a:p>
            <a:pPr algn="l" defTabSz="397763">
              <a:defRPr b="0" sz="174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 b="1"/>
              <a:t>public</a:t>
            </a:r>
            <a:r>
              <a:t> &lt;U&gt; Optional&lt;U&gt; </a:t>
            </a:r>
            <a:r>
              <a:rPr>
                <a:solidFill>
                  <a:srgbClr val="021994"/>
                </a:solidFill>
              </a:rPr>
              <a:t>map</a:t>
            </a:r>
            <a:r>
              <a:t>(Function&lt;T, U&gt; mapper) {</a:t>
            </a:r>
          </a:p>
          <a:p>
            <a:pPr algn="l" defTabSz="397763">
              <a:defRPr b="0" sz="174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 b="1"/>
              <a:t>return new</a:t>
            </a:r>
            <a:r>
              <a:t> Empty&lt;&gt;();</a:t>
            </a:r>
          </a:p>
          <a:p>
            <a:pPr algn="l" defTabSz="397763">
              <a:defRPr b="0" sz="174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}</a:t>
            </a:r>
          </a:p>
          <a:p>
            <a:pPr algn="l" defTabSz="397763">
              <a:defRPr b="0" sz="174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  <a:p>
            <a:pPr algn="l" defTabSz="397763">
              <a:defRPr b="0" sz="174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397763">
              <a:defRPr b="0" sz="174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public</a:t>
            </a:r>
            <a:r>
              <a:t> </a:t>
            </a:r>
            <a:r>
              <a:rPr b="1"/>
              <a:t>class</a:t>
            </a:r>
            <a:r>
              <a:t> Optionals {</a:t>
            </a:r>
          </a:p>
          <a:p>
            <a:pPr algn="l" defTabSz="397763">
              <a:defRPr b="0" sz="174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 b="1"/>
              <a:t>public static</a:t>
            </a:r>
            <a:r>
              <a:t> &lt;T&gt; Optional&lt;T&gt; </a:t>
            </a:r>
            <a:r>
              <a:rPr>
                <a:solidFill>
                  <a:srgbClr val="021994"/>
                </a:solidFill>
              </a:rPr>
              <a:t>ofNullable</a:t>
            </a:r>
            <a:r>
              <a:t>(T v) {</a:t>
            </a:r>
          </a:p>
          <a:p>
            <a:pPr algn="l" defTabSz="397763">
              <a:defRPr b="0" sz="174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 b="1"/>
              <a:t>return</a:t>
            </a:r>
            <a:r>
              <a:t> v == </a:t>
            </a:r>
            <a:r>
              <a:rPr>
                <a:solidFill>
                  <a:srgbClr val="006DBC"/>
                </a:solidFill>
              </a:rPr>
              <a:t>null</a:t>
            </a:r>
            <a:r>
              <a:t> ? </a:t>
            </a:r>
            <a:r>
              <a:rPr b="1"/>
              <a:t>new</a:t>
            </a:r>
            <a:r>
              <a:t> Empty&lt;&gt;() : </a:t>
            </a:r>
            <a:r>
              <a:rPr b="1"/>
              <a:t>new</a:t>
            </a:r>
            <a:r>
              <a:t> Some&lt;&gt;(v);</a:t>
            </a:r>
          </a:p>
          <a:p>
            <a:pPr algn="l" defTabSz="397763">
              <a:defRPr b="0" sz="174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}</a:t>
            </a:r>
          </a:p>
          <a:p>
            <a:pPr algn="l" defTabSz="397763">
              <a:defRPr b="0" sz="174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Optional Part 3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Optional Part 3</a:t>
            </a:r>
          </a:p>
        </p:txBody>
      </p:sp>
      <p:sp>
        <p:nvSpPr>
          <p:cNvPr id="824" name="public interface Optional&lt;T&gt; {}…"/>
          <p:cNvSpPr txBox="1"/>
          <p:nvPr/>
        </p:nvSpPr>
        <p:spPr>
          <a:xfrm>
            <a:off x="84094" y="1601341"/>
            <a:ext cx="13457238" cy="6883204"/>
          </a:xfrm>
          <a:prstGeom prst="rect">
            <a:avLst/>
          </a:prstGeom>
          <a:solidFill>
            <a:schemeClr val="accent3">
              <a:lumOff val="44000"/>
              <a:alpha val="749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9700" tIns="139700" rIns="139700" bIns="139700">
            <a:normAutofit fontScale="100000" lnSpcReduction="0"/>
          </a:bodyPr>
          <a:lstStyle/>
          <a:p>
            <a:pPr algn="l" defTabSz="429768">
              <a:defRPr sz="2162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public interface</a:t>
            </a:r>
            <a:r>
              <a:rPr b="0"/>
              <a:t> Optional&lt;T&gt; {}</a:t>
            </a:r>
            <a:endParaRPr b="0"/>
          </a:p>
          <a:p>
            <a:pPr algn="l" defTabSz="429768">
              <a:defRPr b="0" sz="2162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429768">
              <a:defRPr b="0" sz="2162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class</a:t>
            </a:r>
            <a:r>
              <a:t> Some&lt;T&gt; </a:t>
            </a:r>
            <a:r>
              <a:rPr b="1"/>
              <a:t>implements</a:t>
            </a:r>
            <a:r>
              <a:t> Optional&lt;T&gt; {</a:t>
            </a:r>
          </a:p>
          <a:p>
            <a:pPr algn="l" defTabSz="429768">
              <a:defRPr b="0" sz="2162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429768">
              <a:defRPr sz="2162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/>
              <a:t>    </a:t>
            </a:r>
            <a:r>
              <a:t>private final</a:t>
            </a:r>
            <a:r>
              <a:rPr b="0"/>
              <a:t> T value;</a:t>
            </a:r>
          </a:p>
          <a:p>
            <a:pPr algn="l" defTabSz="429768">
              <a:defRPr b="0" sz="2162"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  <a:p>
            <a:pPr algn="l" defTabSz="429768">
              <a:defRPr b="0" sz="2162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429768">
              <a:defRPr b="0" sz="2162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class</a:t>
            </a:r>
            <a:r>
              <a:t> Empty&lt;T&gt; </a:t>
            </a:r>
            <a:r>
              <a:rPr b="1"/>
              <a:t>implements</a:t>
            </a:r>
            <a:r>
              <a:t> Optional&lt;T&gt; {}</a:t>
            </a:r>
          </a:p>
          <a:p>
            <a:pPr algn="l" defTabSz="429768">
              <a:defRPr b="0" sz="2162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429768">
              <a:defRPr b="0" sz="2162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class</a:t>
            </a:r>
            <a:r>
              <a:t> Optionals {</a:t>
            </a:r>
          </a:p>
          <a:p>
            <a:pPr algn="l" defTabSz="429768">
              <a:defRPr b="0" sz="2162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 b="1"/>
              <a:t>public static</a:t>
            </a:r>
            <a:r>
              <a:t> &lt;T&gt; Optional&lt;T&gt; </a:t>
            </a:r>
            <a:r>
              <a:rPr>
                <a:solidFill>
                  <a:srgbClr val="021994"/>
                </a:solidFill>
              </a:rPr>
              <a:t>ofNullable</a:t>
            </a:r>
            <a:r>
              <a:t>(T v) {</a:t>
            </a:r>
          </a:p>
          <a:p>
            <a:pPr algn="l" defTabSz="429768">
              <a:defRPr b="0" sz="2162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</a:t>
            </a:r>
            <a:r>
              <a:rPr b="1"/>
              <a:t>return</a:t>
            </a:r>
            <a:r>
              <a:t> v == </a:t>
            </a:r>
            <a:r>
              <a:rPr>
                <a:solidFill>
                  <a:srgbClr val="006DBC"/>
                </a:solidFill>
              </a:rPr>
              <a:t>null</a:t>
            </a:r>
            <a:r>
              <a:t> ? </a:t>
            </a:r>
            <a:r>
              <a:rPr b="1"/>
              <a:t>new</a:t>
            </a:r>
            <a:r>
              <a:t> Empty&lt;&gt;() : </a:t>
            </a:r>
            <a:r>
              <a:rPr b="1"/>
              <a:t>new</a:t>
            </a:r>
            <a:r>
              <a:t> Some&lt;&gt;(v);</a:t>
            </a:r>
          </a:p>
          <a:p>
            <a:pPr algn="l" defTabSz="429768">
              <a:defRPr b="0" sz="2162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}</a:t>
            </a:r>
          </a:p>
          <a:p>
            <a:pPr algn="l" defTabSz="429768">
              <a:defRPr b="0" sz="2162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429768">
              <a:defRPr b="0" sz="2162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 b="1"/>
              <a:t>public  static</a:t>
            </a:r>
            <a:r>
              <a:t> &lt;U&gt; Optional&lt;T&gt; </a:t>
            </a:r>
            <a:r>
              <a:rPr>
                <a:solidFill>
                  <a:srgbClr val="021994"/>
                </a:solidFill>
              </a:rPr>
              <a:t>map</a:t>
            </a:r>
            <a:r>
              <a:t>(Function&lt;T, U&gt; mapper, Optional&lt;T&gt; o){</a:t>
            </a:r>
          </a:p>
          <a:p>
            <a:pPr algn="l" defTabSz="429768">
              <a:defRPr sz="2162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/>
              <a:t>        </a:t>
            </a:r>
            <a:r>
              <a:t>return switch</a:t>
            </a:r>
            <a:r>
              <a:rPr b="0"/>
              <a:t>(o){</a:t>
            </a:r>
            <a:endParaRPr b="0"/>
          </a:p>
          <a:p>
            <a:pPr algn="l" defTabSz="429768">
              <a:defRPr b="0" sz="2162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</a:t>
            </a:r>
            <a:r>
              <a:rPr b="1"/>
              <a:t>case</a:t>
            </a:r>
            <a:r>
              <a:t> </a:t>
            </a:r>
            <a:r>
              <a:rPr>
                <a:solidFill>
                  <a:srgbClr val="021994"/>
                </a:solidFill>
              </a:rPr>
              <a:t>Empty</a:t>
            </a:r>
            <a:r>
              <a:t>() -&gt; </a:t>
            </a:r>
            <a:r>
              <a:rPr>
                <a:solidFill>
                  <a:srgbClr val="021994"/>
                </a:solidFill>
              </a:rPr>
              <a:t>Empty</a:t>
            </a:r>
            <a:r>
              <a:t>();</a:t>
            </a:r>
          </a:p>
          <a:p>
            <a:pPr algn="l" defTabSz="429768">
              <a:defRPr b="0" sz="2162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    </a:t>
            </a:r>
            <a:r>
              <a:rPr b="1"/>
              <a:t>case</a:t>
            </a:r>
            <a:r>
              <a:t> </a:t>
            </a:r>
            <a:r>
              <a:rPr>
                <a:solidFill>
                  <a:srgbClr val="021994"/>
                </a:solidFill>
              </a:rPr>
              <a:t>Some</a:t>
            </a:r>
            <a:r>
              <a:t>(</a:t>
            </a:r>
            <a:r>
              <a:rPr b="1"/>
              <a:t>var</a:t>
            </a:r>
            <a:r>
              <a:t> v) -&gt; </a:t>
            </a:r>
            <a:r>
              <a:rPr b="1"/>
              <a:t>new</a:t>
            </a:r>
            <a:r>
              <a:t> </a:t>
            </a:r>
            <a:r>
              <a:rPr>
                <a:solidFill>
                  <a:srgbClr val="021994"/>
                </a:solidFill>
              </a:rPr>
              <a:t>Some</a:t>
            </a:r>
            <a:r>
              <a:t>(mapper.</a:t>
            </a:r>
            <a:r>
              <a:rPr>
                <a:solidFill>
                  <a:srgbClr val="021994"/>
                </a:solidFill>
              </a:rPr>
              <a:t>apply</a:t>
            </a:r>
            <a:r>
              <a:t>(v));</a:t>
            </a:r>
          </a:p>
          <a:p>
            <a:pPr algn="l" defTabSz="429768">
              <a:defRPr b="0" sz="2162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    }</a:t>
            </a:r>
          </a:p>
          <a:p>
            <a:pPr algn="l" defTabSz="429768">
              <a:defRPr b="0" sz="2162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}</a:t>
            </a:r>
          </a:p>
          <a:p>
            <a:pPr algn="l" defTabSz="429768">
              <a:defRPr b="0" sz="2162"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Category Theory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Category Theory</a:t>
            </a:r>
          </a:p>
        </p:txBody>
      </p:sp>
      <p:pic>
        <p:nvPicPr>
          <p:cNvPr id="829" name="iceberg_1.jpg" descr="iceberg_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1418" y="1411992"/>
            <a:ext cx="11074401" cy="7261903"/>
          </a:xfrm>
          <a:prstGeom prst="rect">
            <a:avLst/>
          </a:prstGeom>
          <a:ln w="12700">
            <a:miter lim="400000"/>
          </a:ln>
        </p:spPr>
      </p:pic>
      <p:sp>
        <p:nvSpPr>
          <p:cNvPr id="830" name="Set Theory"/>
          <p:cNvSpPr/>
          <p:nvPr/>
        </p:nvSpPr>
        <p:spPr>
          <a:xfrm>
            <a:off x="3323529" y="1420094"/>
            <a:ext cx="1718078" cy="16587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85" y="0"/>
                </a:moveTo>
                <a:cubicBezTo>
                  <a:pt x="616" y="0"/>
                  <a:pt x="0" y="475"/>
                  <a:pt x="0" y="1069"/>
                </a:cubicBezTo>
                <a:cubicBezTo>
                  <a:pt x="0" y="1490"/>
                  <a:pt x="321" y="1855"/>
                  <a:pt x="782" y="2028"/>
                </a:cubicBezTo>
                <a:lnTo>
                  <a:pt x="782" y="21600"/>
                </a:lnTo>
                <a:lnTo>
                  <a:pt x="1993" y="21600"/>
                </a:lnTo>
                <a:lnTo>
                  <a:pt x="1993" y="2023"/>
                </a:lnTo>
                <a:cubicBezTo>
                  <a:pt x="2454" y="1850"/>
                  <a:pt x="2769" y="1490"/>
                  <a:pt x="2769" y="1069"/>
                </a:cubicBezTo>
                <a:cubicBezTo>
                  <a:pt x="2769" y="481"/>
                  <a:pt x="2155" y="0"/>
                  <a:pt x="1385" y="0"/>
                </a:cubicBezTo>
                <a:close/>
                <a:moveTo>
                  <a:pt x="6999" y="2126"/>
                </a:moveTo>
                <a:cubicBezTo>
                  <a:pt x="4468" y="2126"/>
                  <a:pt x="2565" y="2616"/>
                  <a:pt x="2565" y="2616"/>
                </a:cubicBezTo>
                <a:lnTo>
                  <a:pt x="2565" y="13368"/>
                </a:lnTo>
                <a:cubicBezTo>
                  <a:pt x="2565" y="13368"/>
                  <a:pt x="4468" y="12878"/>
                  <a:pt x="6999" y="12878"/>
                </a:cubicBezTo>
                <a:cubicBezTo>
                  <a:pt x="9530" y="12878"/>
                  <a:pt x="12210" y="14253"/>
                  <a:pt x="14916" y="14253"/>
                </a:cubicBezTo>
                <a:cubicBezTo>
                  <a:pt x="17622" y="14253"/>
                  <a:pt x="21600" y="13368"/>
                  <a:pt x="21600" y="13368"/>
                </a:cubicBezTo>
                <a:lnTo>
                  <a:pt x="21600" y="2616"/>
                </a:lnTo>
                <a:cubicBezTo>
                  <a:pt x="21600" y="2616"/>
                  <a:pt x="17615" y="3501"/>
                  <a:pt x="14916" y="3501"/>
                </a:cubicBezTo>
                <a:cubicBezTo>
                  <a:pt x="12217" y="3501"/>
                  <a:pt x="9530" y="2126"/>
                  <a:pt x="6999" y="2126"/>
                </a:cubicBezTo>
                <a:close/>
              </a:path>
            </a:pathLst>
          </a:cu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/>
            </a:lvl1pPr>
          </a:lstStyle>
          <a:p>
            <a:pPr/>
            <a:r>
              <a:t>Set Theory</a:t>
            </a:r>
          </a:p>
        </p:txBody>
      </p:sp>
      <p:sp>
        <p:nvSpPr>
          <p:cNvPr id="831" name="Logic"/>
          <p:cNvSpPr/>
          <p:nvPr/>
        </p:nvSpPr>
        <p:spPr>
          <a:xfrm>
            <a:off x="6108707" y="1420094"/>
            <a:ext cx="1239823" cy="16587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85" y="0"/>
                </a:moveTo>
                <a:cubicBezTo>
                  <a:pt x="616" y="0"/>
                  <a:pt x="0" y="475"/>
                  <a:pt x="0" y="1069"/>
                </a:cubicBezTo>
                <a:cubicBezTo>
                  <a:pt x="0" y="1490"/>
                  <a:pt x="321" y="1855"/>
                  <a:pt x="782" y="2028"/>
                </a:cubicBezTo>
                <a:lnTo>
                  <a:pt x="782" y="21600"/>
                </a:lnTo>
                <a:lnTo>
                  <a:pt x="1993" y="21600"/>
                </a:lnTo>
                <a:lnTo>
                  <a:pt x="1993" y="2023"/>
                </a:lnTo>
                <a:cubicBezTo>
                  <a:pt x="2454" y="1850"/>
                  <a:pt x="2769" y="1490"/>
                  <a:pt x="2769" y="1069"/>
                </a:cubicBezTo>
                <a:cubicBezTo>
                  <a:pt x="2769" y="481"/>
                  <a:pt x="2155" y="0"/>
                  <a:pt x="1385" y="0"/>
                </a:cubicBezTo>
                <a:close/>
                <a:moveTo>
                  <a:pt x="6999" y="2126"/>
                </a:moveTo>
                <a:cubicBezTo>
                  <a:pt x="4468" y="2126"/>
                  <a:pt x="2565" y="2616"/>
                  <a:pt x="2565" y="2616"/>
                </a:cubicBezTo>
                <a:lnTo>
                  <a:pt x="2565" y="13368"/>
                </a:lnTo>
                <a:cubicBezTo>
                  <a:pt x="2565" y="13368"/>
                  <a:pt x="4468" y="12878"/>
                  <a:pt x="6999" y="12878"/>
                </a:cubicBezTo>
                <a:cubicBezTo>
                  <a:pt x="9530" y="12878"/>
                  <a:pt x="12210" y="14253"/>
                  <a:pt x="14916" y="14253"/>
                </a:cubicBezTo>
                <a:cubicBezTo>
                  <a:pt x="17622" y="14253"/>
                  <a:pt x="21600" y="13368"/>
                  <a:pt x="21600" y="13368"/>
                </a:cubicBezTo>
                <a:lnTo>
                  <a:pt x="21600" y="2616"/>
                </a:lnTo>
                <a:cubicBezTo>
                  <a:pt x="21600" y="2616"/>
                  <a:pt x="17615" y="3501"/>
                  <a:pt x="14916" y="3501"/>
                </a:cubicBezTo>
                <a:cubicBezTo>
                  <a:pt x="12217" y="3501"/>
                  <a:pt x="9530" y="2126"/>
                  <a:pt x="6999" y="2126"/>
                </a:cubicBezTo>
                <a:close/>
              </a:path>
            </a:pathLst>
          </a:cu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/>
            </a:lvl1pPr>
          </a:lstStyle>
          <a:p>
            <a:pPr/>
            <a:r>
              <a:t>Logic</a:t>
            </a:r>
          </a:p>
        </p:txBody>
      </p:sp>
      <p:sp>
        <p:nvSpPr>
          <p:cNvPr id="832" name="Type Theory"/>
          <p:cNvSpPr/>
          <p:nvPr/>
        </p:nvSpPr>
        <p:spPr>
          <a:xfrm>
            <a:off x="8823374" y="1420094"/>
            <a:ext cx="1813078" cy="16587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85" y="0"/>
                </a:moveTo>
                <a:cubicBezTo>
                  <a:pt x="616" y="0"/>
                  <a:pt x="0" y="475"/>
                  <a:pt x="0" y="1069"/>
                </a:cubicBezTo>
                <a:cubicBezTo>
                  <a:pt x="0" y="1490"/>
                  <a:pt x="321" y="1855"/>
                  <a:pt x="782" y="2028"/>
                </a:cubicBezTo>
                <a:lnTo>
                  <a:pt x="782" y="21600"/>
                </a:lnTo>
                <a:lnTo>
                  <a:pt x="1993" y="21600"/>
                </a:lnTo>
                <a:lnTo>
                  <a:pt x="1993" y="2023"/>
                </a:lnTo>
                <a:cubicBezTo>
                  <a:pt x="2454" y="1850"/>
                  <a:pt x="2769" y="1490"/>
                  <a:pt x="2769" y="1069"/>
                </a:cubicBezTo>
                <a:cubicBezTo>
                  <a:pt x="2769" y="481"/>
                  <a:pt x="2155" y="0"/>
                  <a:pt x="1385" y="0"/>
                </a:cubicBezTo>
                <a:close/>
                <a:moveTo>
                  <a:pt x="6999" y="2126"/>
                </a:moveTo>
                <a:cubicBezTo>
                  <a:pt x="4468" y="2126"/>
                  <a:pt x="2565" y="2616"/>
                  <a:pt x="2565" y="2616"/>
                </a:cubicBezTo>
                <a:lnTo>
                  <a:pt x="2565" y="13368"/>
                </a:lnTo>
                <a:cubicBezTo>
                  <a:pt x="2565" y="13368"/>
                  <a:pt x="4468" y="12878"/>
                  <a:pt x="6999" y="12878"/>
                </a:cubicBezTo>
                <a:cubicBezTo>
                  <a:pt x="9530" y="12878"/>
                  <a:pt x="12210" y="14253"/>
                  <a:pt x="14916" y="14253"/>
                </a:cubicBezTo>
                <a:cubicBezTo>
                  <a:pt x="17622" y="14253"/>
                  <a:pt x="21600" y="13368"/>
                  <a:pt x="21600" y="13368"/>
                </a:cubicBezTo>
                <a:lnTo>
                  <a:pt x="21600" y="2616"/>
                </a:lnTo>
                <a:cubicBezTo>
                  <a:pt x="21600" y="2616"/>
                  <a:pt x="17615" y="3501"/>
                  <a:pt x="14916" y="3501"/>
                </a:cubicBezTo>
                <a:cubicBezTo>
                  <a:pt x="12217" y="3501"/>
                  <a:pt x="9530" y="2126"/>
                  <a:pt x="6999" y="2126"/>
                </a:cubicBezTo>
                <a:close/>
              </a:path>
            </a:pathLst>
          </a:cu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/>
            </a:lvl1pPr>
          </a:lstStyle>
          <a:p>
            <a:pPr/>
            <a:r>
              <a:t>Type Theory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32" grpId="3"/>
      <p:bldP build="whole" bldLvl="1" animBg="1" rev="0" advAuto="0" spid="830" grpId="1"/>
      <p:bldP build="whole" bldLvl="1" animBg="1" rev="0" advAuto="0" spid="831" grpId="2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6" name="iceberg (1).jpg" descr="iceberg (1)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2693" y="1412827"/>
            <a:ext cx="11071852" cy="7260232"/>
          </a:xfrm>
          <a:prstGeom prst="rect">
            <a:avLst/>
          </a:prstGeom>
          <a:ln w="12700">
            <a:miter lim="400000"/>
          </a:ln>
        </p:spPr>
      </p:pic>
      <p:sp>
        <p:nvSpPr>
          <p:cNvPr id="837" name="Category Theory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Category Theory</a:t>
            </a:r>
          </a:p>
        </p:txBody>
      </p:sp>
      <p:sp>
        <p:nvSpPr>
          <p:cNvPr id="838" name="Set Theory"/>
          <p:cNvSpPr/>
          <p:nvPr/>
        </p:nvSpPr>
        <p:spPr>
          <a:xfrm>
            <a:off x="3323529" y="1420094"/>
            <a:ext cx="1718078" cy="16587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85" y="0"/>
                </a:moveTo>
                <a:cubicBezTo>
                  <a:pt x="616" y="0"/>
                  <a:pt x="0" y="475"/>
                  <a:pt x="0" y="1069"/>
                </a:cubicBezTo>
                <a:cubicBezTo>
                  <a:pt x="0" y="1490"/>
                  <a:pt x="321" y="1855"/>
                  <a:pt x="782" y="2028"/>
                </a:cubicBezTo>
                <a:lnTo>
                  <a:pt x="782" y="21600"/>
                </a:lnTo>
                <a:lnTo>
                  <a:pt x="1993" y="21600"/>
                </a:lnTo>
                <a:lnTo>
                  <a:pt x="1993" y="2023"/>
                </a:lnTo>
                <a:cubicBezTo>
                  <a:pt x="2454" y="1850"/>
                  <a:pt x="2769" y="1490"/>
                  <a:pt x="2769" y="1069"/>
                </a:cubicBezTo>
                <a:cubicBezTo>
                  <a:pt x="2769" y="481"/>
                  <a:pt x="2155" y="0"/>
                  <a:pt x="1385" y="0"/>
                </a:cubicBezTo>
                <a:close/>
                <a:moveTo>
                  <a:pt x="6999" y="2126"/>
                </a:moveTo>
                <a:cubicBezTo>
                  <a:pt x="4468" y="2126"/>
                  <a:pt x="2565" y="2616"/>
                  <a:pt x="2565" y="2616"/>
                </a:cubicBezTo>
                <a:lnTo>
                  <a:pt x="2565" y="13368"/>
                </a:lnTo>
                <a:cubicBezTo>
                  <a:pt x="2565" y="13368"/>
                  <a:pt x="4468" y="12878"/>
                  <a:pt x="6999" y="12878"/>
                </a:cubicBezTo>
                <a:cubicBezTo>
                  <a:pt x="9530" y="12878"/>
                  <a:pt x="12210" y="14253"/>
                  <a:pt x="14916" y="14253"/>
                </a:cubicBezTo>
                <a:cubicBezTo>
                  <a:pt x="17622" y="14253"/>
                  <a:pt x="21600" y="13368"/>
                  <a:pt x="21600" y="13368"/>
                </a:cubicBezTo>
                <a:lnTo>
                  <a:pt x="21600" y="2616"/>
                </a:lnTo>
                <a:cubicBezTo>
                  <a:pt x="21600" y="2616"/>
                  <a:pt x="17615" y="3501"/>
                  <a:pt x="14916" y="3501"/>
                </a:cubicBezTo>
                <a:cubicBezTo>
                  <a:pt x="12217" y="3501"/>
                  <a:pt x="9530" y="2126"/>
                  <a:pt x="6999" y="2126"/>
                </a:cubicBezTo>
                <a:close/>
              </a:path>
            </a:pathLst>
          </a:cu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/>
            </a:lvl1pPr>
          </a:lstStyle>
          <a:p>
            <a:pPr/>
            <a:r>
              <a:t>Set Theory</a:t>
            </a:r>
          </a:p>
        </p:txBody>
      </p:sp>
      <p:sp>
        <p:nvSpPr>
          <p:cNvPr id="839" name="Logic"/>
          <p:cNvSpPr/>
          <p:nvPr/>
        </p:nvSpPr>
        <p:spPr>
          <a:xfrm>
            <a:off x="6108707" y="1420094"/>
            <a:ext cx="1239823" cy="16587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85" y="0"/>
                </a:moveTo>
                <a:cubicBezTo>
                  <a:pt x="616" y="0"/>
                  <a:pt x="0" y="475"/>
                  <a:pt x="0" y="1069"/>
                </a:cubicBezTo>
                <a:cubicBezTo>
                  <a:pt x="0" y="1490"/>
                  <a:pt x="321" y="1855"/>
                  <a:pt x="782" y="2028"/>
                </a:cubicBezTo>
                <a:lnTo>
                  <a:pt x="782" y="21600"/>
                </a:lnTo>
                <a:lnTo>
                  <a:pt x="1993" y="21600"/>
                </a:lnTo>
                <a:lnTo>
                  <a:pt x="1993" y="2023"/>
                </a:lnTo>
                <a:cubicBezTo>
                  <a:pt x="2454" y="1850"/>
                  <a:pt x="2769" y="1490"/>
                  <a:pt x="2769" y="1069"/>
                </a:cubicBezTo>
                <a:cubicBezTo>
                  <a:pt x="2769" y="481"/>
                  <a:pt x="2155" y="0"/>
                  <a:pt x="1385" y="0"/>
                </a:cubicBezTo>
                <a:close/>
                <a:moveTo>
                  <a:pt x="6999" y="2126"/>
                </a:moveTo>
                <a:cubicBezTo>
                  <a:pt x="4468" y="2126"/>
                  <a:pt x="2565" y="2616"/>
                  <a:pt x="2565" y="2616"/>
                </a:cubicBezTo>
                <a:lnTo>
                  <a:pt x="2565" y="13368"/>
                </a:lnTo>
                <a:cubicBezTo>
                  <a:pt x="2565" y="13368"/>
                  <a:pt x="4468" y="12878"/>
                  <a:pt x="6999" y="12878"/>
                </a:cubicBezTo>
                <a:cubicBezTo>
                  <a:pt x="9530" y="12878"/>
                  <a:pt x="12210" y="14253"/>
                  <a:pt x="14916" y="14253"/>
                </a:cubicBezTo>
                <a:cubicBezTo>
                  <a:pt x="17622" y="14253"/>
                  <a:pt x="21600" y="13368"/>
                  <a:pt x="21600" y="13368"/>
                </a:cubicBezTo>
                <a:lnTo>
                  <a:pt x="21600" y="2616"/>
                </a:lnTo>
                <a:cubicBezTo>
                  <a:pt x="21600" y="2616"/>
                  <a:pt x="17615" y="3501"/>
                  <a:pt x="14916" y="3501"/>
                </a:cubicBezTo>
                <a:cubicBezTo>
                  <a:pt x="12217" y="3501"/>
                  <a:pt x="9530" y="2126"/>
                  <a:pt x="6999" y="2126"/>
                </a:cubicBezTo>
                <a:close/>
              </a:path>
            </a:pathLst>
          </a:cu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/>
            </a:lvl1pPr>
          </a:lstStyle>
          <a:p>
            <a:pPr/>
            <a:r>
              <a:t>Logic</a:t>
            </a:r>
          </a:p>
        </p:txBody>
      </p:sp>
      <p:sp>
        <p:nvSpPr>
          <p:cNvPr id="840" name="Type Theory"/>
          <p:cNvSpPr/>
          <p:nvPr/>
        </p:nvSpPr>
        <p:spPr>
          <a:xfrm>
            <a:off x="8823374" y="1420094"/>
            <a:ext cx="1813078" cy="16587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85" y="0"/>
                </a:moveTo>
                <a:cubicBezTo>
                  <a:pt x="616" y="0"/>
                  <a:pt x="0" y="475"/>
                  <a:pt x="0" y="1069"/>
                </a:cubicBezTo>
                <a:cubicBezTo>
                  <a:pt x="0" y="1490"/>
                  <a:pt x="321" y="1855"/>
                  <a:pt x="782" y="2028"/>
                </a:cubicBezTo>
                <a:lnTo>
                  <a:pt x="782" y="21600"/>
                </a:lnTo>
                <a:lnTo>
                  <a:pt x="1993" y="21600"/>
                </a:lnTo>
                <a:lnTo>
                  <a:pt x="1993" y="2023"/>
                </a:lnTo>
                <a:cubicBezTo>
                  <a:pt x="2454" y="1850"/>
                  <a:pt x="2769" y="1490"/>
                  <a:pt x="2769" y="1069"/>
                </a:cubicBezTo>
                <a:cubicBezTo>
                  <a:pt x="2769" y="481"/>
                  <a:pt x="2155" y="0"/>
                  <a:pt x="1385" y="0"/>
                </a:cubicBezTo>
                <a:close/>
                <a:moveTo>
                  <a:pt x="6999" y="2126"/>
                </a:moveTo>
                <a:cubicBezTo>
                  <a:pt x="4468" y="2126"/>
                  <a:pt x="2565" y="2616"/>
                  <a:pt x="2565" y="2616"/>
                </a:cubicBezTo>
                <a:lnTo>
                  <a:pt x="2565" y="13368"/>
                </a:lnTo>
                <a:cubicBezTo>
                  <a:pt x="2565" y="13368"/>
                  <a:pt x="4468" y="12878"/>
                  <a:pt x="6999" y="12878"/>
                </a:cubicBezTo>
                <a:cubicBezTo>
                  <a:pt x="9530" y="12878"/>
                  <a:pt x="12210" y="14253"/>
                  <a:pt x="14916" y="14253"/>
                </a:cubicBezTo>
                <a:cubicBezTo>
                  <a:pt x="17622" y="14253"/>
                  <a:pt x="21600" y="13368"/>
                  <a:pt x="21600" y="13368"/>
                </a:cubicBezTo>
                <a:lnTo>
                  <a:pt x="21600" y="2616"/>
                </a:lnTo>
                <a:cubicBezTo>
                  <a:pt x="21600" y="2616"/>
                  <a:pt x="17615" y="3501"/>
                  <a:pt x="14916" y="3501"/>
                </a:cubicBezTo>
                <a:cubicBezTo>
                  <a:pt x="12217" y="3501"/>
                  <a:pt x="9530" y="2126"/>
                  <a:pt x="6999" y="2126"/>
                </a:cubicBezTo>
                <a:close/>
              </a:path>
            </a:pathLst>
          </a:cu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/>
            </a:lvl1pPr>
          </a:lstStyle>
          <a:p>
            <a:pPr/>
            <a:r>
              <a:t>Type Theory</a:t>
            </a:r>
          </a:p>
        </p:txBody>
      </p:sp>
      <p:sp>
        <p:nvSpPr>
          <p:cNvPr id="841" name="Category Theory"/>
          <p:cNvSpPr txBox="1"/>
          <p:nvPr/>
        </p:nvSpPr>
        <p:spPr>
          <a:xfrm>
            <a:off x="4097732" y="5750998"/>
            <a:ext cx="4756523" cy="768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Category Theory</a:t>
            </a:r>
          </a:p>
        </p:txBody>
      </p:sp>
      <p:sp>
        <p:nvSpPr>
          <p:cNvPr id="842" name="Not actual size"/>
          <p:cNvSpPr txBox="1"/>
          <p:nvPr/>
        </p:nvSpPr>
        <p:spPr>
          <a:xfrm rot="18867327">
            <a:off x="9518153" y="7091839"/>
            <a:ext cx="2959895" cy="558205"/>
          </a:xfrm>
          <a:prstGeom prst="rect">
            <a:avLst/>
          </a:prstGeom>
          <a:solidFill>
            <a:srgbClr val="FF26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Not actual size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Disclaimer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Disclaimer</a:t>
            </a:r>
          </a:p>
        </p:txBody>
      </p:sp>
      <p:pic>
        <p:nvPicPr>
          <p:cNvPr id="124" name="22q7k0.jpg" descr="22q7k0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67596" y="1926078"/>
            <a:ext cx="8972440" cy="52918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Category Theory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Category Theory</a:t>
            </a:r>
          </a:p>
        </p:txBody>
      </p:sp>
      <p:sp>
        <p:nvSpPr>
          <p:cNvPr id="847" name="Proof Theory"/>
          <p:cNvSpPr/>
          <p:nvPr/>
        </p:nvSpPr>
        <p:spPr>
          <a:xfrm>
            <a:off x="5922931" y="2385968"/>
            <a:ext cx="3271363" cy="717820"/>
          </a:xfrm>
          <a:prstGeom prst="rect">
            <a:avLst/>
          </a:pr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Proof Theory</a:t>
            </a:r>
          </a:p>
        </p:txBody>
      </p:sp>
      <p:sp>
        <p:nvSpPr>
          <p:cNvPr id="848" name="Category Theory"/>
          <p:cNvSpPr/>
          <p:nvPr/>
        </p:nvSpPr>
        <p:spPr>
          <a:xfrm>
            <a:off x="3039827" y="5442369"/>
            <a:ext cx="3838323" cy="717820"/>
          </a:xfrm>
          <a:prstGeom prst="rect">
            <a:avLst/>
          </a:pr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Category Theory</a:t>
            </a:r>
          </a:p>
        </p:txBody>
      </p:sp>
      <p:sp>
        <p:nvSpPr>
          <p:cNvPr id="849" name="Type Theory"/>
          <p:cNvSpPr/>
          <p:nvPr/>
        </p:nvSpPr>
        <p:spPr>
          <a:xfrm>
            <a:off x="8468212" y="5442369"/>
            <a:ext cx="3838323" cy="717820"/>
          </a:xfrm>
          <a:prstGeom prst="rect">
            <a:avLst/>
          </a:pr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Type Theory</a:t>
            </a:r>
          </a:p>
        </p:txBody>
      </p:sp>
      <p:cxnSp>
        <p:nvCxnSpPr>
          <p:cNvPr id="850" name="Connection Line"/>
          <p:cNvCxnSpPr>
            <a:stCxn id="847" idx="0"/>
            <a:endCxn id="849" idx="0"/>
          </p:cNvCxnSpPr>
          <p:nvPr/>
        </p:nvCxnSpPr>
        <p:spPr>
          <a:xfrm>
            <a:off x="7558612" y="2744877"/>
            <a:ext cx="2828762" cy="3056402"/>
          </a:xfrm>
          <a:prstGeom prst="straightConnector1">
            <a:avLst/>
          </a:prstGeom>
          <a:ln w="50800">
            <a:solidFill>
              <a:schemeClr val="accent1"/>
            </a:solidFill>
            <a:bevel/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851" name="Connection Line"/>
          <p:cNvCxnSpPr>
            <a:stCxn id="849" idx="0"/>
            <a:endCxn id="848" idx="0"/>
          </p:cNvCxnSpPr>
          <p:nvPr/>
        </p:nvCxnSpPr>
        <p:spPr>
          <a:xfrm flipH="1">
            <a:off x="4958988" y="5801278"/>
            <a:ext cx="5428386" cy="1"/>
          </a:xfrm>
          <a:prstGeom prst="straightConnector1">
            <a:avLst/>
          </a:prstGeom>
          <a:ln w="50800">
            <a:solidFill>
              <a:schemeClr val="accent1"/>
            </a:solidFill>
            <a:bevel/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cxnSp>
        <p:nvCxnSpPr>
          <p:cNvPr id="852" name="Connection Line"/>
          <p:cNvCxnSpPr>
            <a:stCxn id="848" idx="0"/>
            <a:endCxn id="847" idx="0"/>
          </p:cNvCxnSpPr>
          <p:nvPr/>
        </p:nvCxnSpPr>
        <p:spPr>
          <a:xfrm flipV="1">
            <a:off x="4958988" y="2744877"/>
            <a:ext cx="2599625" cy="3056402"/>
          </a:xfrm>
          <a:prstGeom prst="straightConnector1">
            <a:avLst/>
          </a:prstGeom>
          <a:ln w="50800">
            <a:solidFill>
              <a:schemeClr val="accent1"/>
            </a:solidFill>
            <a:bevel/>
            <a:headEnd type="triangle"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</p:cxnSp>
      <p:sp>
        <p:nvSpPr>
          <p:cNvPr id="853" name="Product"/>
          <p:cNvSpPr txBox="1"/>
          <p:nvPr/>
        </p:nvSpPr>
        <p:spPr>
          <a:xfrm>
            <a:off x="2013669" y="6344663"/>
            <a:ext cx="1649612" cy="558206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Product</a:t>
            </a:r>
          </a:p>
        </p:txBody>
      </p:sp>
      <p:sp>
        <p:nvSpPr>
          <p:cNvPr id="854" name="∧"/>
          <p:cNvSpPr txBox="1"/>
          <p:nvPr/>
        </p:nvSpPr>
        <p:spPr>
          <a:xfrm>
            <a:off x="7380812" y="1651242"/>
            <a:ext cx="355601" cy="474069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∧</a:t>
            </a:r>
          </a:p>
        </p:txBody>
      </p:sp>
      <p:sp>
        <p:nvSpPr>
          <p:cNvPr id="855" name="Tuple"/>
          <p:cNvSpPr txBox="1"/>
          <p:nvPr/>
        </p:nvSpPr>
        <p:spPr>
          <a:xfrm>
            <a:off x="12331935" y="6344663"/>
            <a:ext cx="1167806" cy="558206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Tuple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55" grpId="3"/>
      <p:bldP build="whole" bldLvl="1" animBg="1" rev="0" advAuto="0" spid="853" grpId="1"/>
      <p:bldP build="whole" bldLvl="1" animBg="1" rev="0" advAuto="0" spid="854" grpId="2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List Functor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List Functor</a:t>
            </a:r>
          </a:p>
        </p:txBody>
      </p:sp>
      <p:sp>
        <p:nvSpPr>
          <p:cNvPr id="858" name="public interface List&lt;A&gt;{…}…"/>
          <p:cNvSpPr txBox="1"/>
          <p:nvPr/>
        </p:nvSpPr>
        <p:spPr>
          <a:xfrm>
            <a:off x="84094" y="1601341"/>
            <a:ext cx="15880202" cy="6883204"/>
          </a:xfrm>
          <a:prstGeom prst="rect">
            <a:avLst/>
          </a:prstGeom>
          <a:solidFill>
            <a:schemeClr val="accent3">
              <a:lumOff val="44000"/>
              <a:alpha val="749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algn="l" defTabSz="457200">
              <a:defRPr sz="3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public interface</a:t>
            </a:r>
            <a:r>
              <a:rPr b="0"/>
              <a:t> List&lt;A&gt;{…}</a:t>
            </a:r>
          </a:p>
          <a:p>
            <a:pPr algn="l" defTabSz="457200">
              <a:defRPr sz="310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457200">
              <a:defRPr sz="3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public class</a:t>
            </a:r>
            <a:r>
              <a:rPr b="0"/>
              <a:t> Nil </a:t>
            </a:r>
            <a:r>
              <a:t>implements</a:t>
            </a:r>
            <a:r>
              <a:rPr b="0"/>
              <a:t> List{}</a:t>
            </a:r>
          </a:p>
          <a:p>
            <a:pPr algn="l" defTabSz="457200">
              <a:defRPr sz="310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457200">
              <a:defRPr sz="3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public class</a:t>
            </a:r>
            <a:r>
              <a:rPr b="0"/>
              <a:t> Cons&lt;A&gt; </a:t>
            </a:r>
            <a:r>
              <a:t>implements</a:t>
            </a:r>
            <a:r>
              <a:rPr b="0"/>
              <a:t> List&lt;A&gt;{</a:t>
            </a:r>
            <a:endParaRPr b="0"/>
          </a:p>
          <a:p>
            <a:pPr algn="l" defTabSz="457200">
              <a:defRPr sz="3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/>
              <a:t>    </a:t>
            </a:r>
            <a:r>
              <a:t>public final</a:t>
            </a:r>
            <a:r>
              <a:rPr b="0"/>
              <a:t> A head;</a:t>
            </a:r>
            <a:endParaRPr b="0"/>
          </a:p>
          <a:p>
            <a:pPr algn="l" defTabSz="457200">
              <a:defRPr b="0" sz="3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 b="1"/>
              <a:t>public final</a:t>
            </a:r>
            <a:r>
              <a:t> List&lt;A&gt; tail</a:t>
            </a:r>
          </a:p>
          <a:p>
            <a:pPr algn="l" defTabSz="457200">
              <a:defRPr b="0" sz="3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  <a:p>
            <a:pPr algn="l" defTabSz="457200">
              <a:defRPr b="0" sz="310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 defTabSz="457200">
              <a:defRPr b="0" sz="3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public static</a:t>
            </a:r>
            <a:r>
              <a:t> List&lt;B&gt; </a:t>
            </a:r>
            <a:r>
              <a:rPr>
                <a:solidFill>
                  <a:srgbClr val="021994"/>
                </a:solidFill>
              </a:rPr>
              <a:t>map</a:t>
            </a:r>
            <a:r>
              <a:t>(Function&lt;A,B&gt; f, List&lt;A&gt; l){</a:t>
            </a:r>
          </a:p>
          <a:p>
            <a:pPr algn="l" defTabSz="457200">
              <a:defRPr sz="3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/>
              <a:t>  </a:t>
            </a:r>
            <a:r>
              <a:t>return switch</a:t>
            </a:r>
            <a:r>
              <a:rPr b="0"/>
              <a:t>(l){</a:t>
            </a:r>
            <a:endParaRPr b="0"/>
          </a:p>
          <a:p>
            <a:pPr algn="l" defTabSz="457200">
              <a:defRPr b="0" sz="3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 b="1"/>
              <a:t>case</a:t>
            </a:r>
            <a:r>
              <a:t> Nil -&gt; Nil</a:t>
            </a:r>
          </a:p>
          <a:p>
            <a:pPr algn="l" defTabSz="457200">
              <a:defRPr b="0" sz="3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 b="1"/>
              <a:t>case</a:t>
            </a:r>
            <a:r>
              <a:t> </a:t>
            </a:r>
            <a:r>
              <a:rPr>
                <a:solidFill>
                  <a:srgbClr val="021994"/>
                </a:solidFill>
              </a:rPr>
              <a:t>Cons</a:t>
            </a:r>
            <a:r>
              <a:t>(head, tail) -&gt; </a:t>
            </a:r>
            <a:r>
              <a:rPr b="1"/>
              <a:t>new</a:t>
            </a:r>
            <a:r>
              <a:t> </a:t>
            </a:r>
            <a:r>
              <a:rPr>
                <a:solidFill>
                  <a:srgbClr val="021994"/>
                </a:solidFill>
              </a:rPr>
              <a:t>Cons</a:t>
            </a:r>
            <a:r>
              <a:t>(f.</a:t>
            </a:r>
            <a:r>
              <a:rPr>
                <a:solidFill>
                  <a:srgbClr val="021994"/>
                </a:solidFill>
              </a:rPr>
              <a:t>apply</a:t>
            </a:r>
            <a:r>
              <a:t>(head), </a:t>
            </a:r>
            <a:r>
              <a:rPr>
                <a:solidFill>
                  <a:srgbClr val="021994"/>
                </a:solidFill>
              </a:rPr>
              <a:t>map</a:t>
            </a:r>
            <a:r>
              <a:t>(f, tail))</a:t>
            </a:r>
          </a:p>
          <a:p>
            <a:pPr algn="l" defTabSz="457200">
              <a:defRPr b="0" sz="3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}</a:t>
            </a:r>
          </a:p>
          <a:p>
            <a:pPr algn="l" defTabSz="457200">
              <a:defRPr b="0" sz="31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List Functor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List Functor</a:t>
            </a:r>
          </a:p>
        </p:txBody>
      </p:sp>
      <p:sp>
        <p:nvSpPr>
          <p:cNvPr id="863" name="sealed trait List[A]…"/>
          <p:cNvSpPr txBox="1"/>
          <p:nvPr/>
        </p:nvSpPr>
        <p:spPr>
          <a:xfrm>
            <a:off x="275163" y="1601341"/>
            <a:ext cx="14630401" cy="5941318"/>
          </a:xfrm>
          <a:prstGeom prst="rect">
            <a:avLst/>
          </a:prstGeom>
          <a:solidFill>
            <a:schemeClr val="accent3">
              <a:lumOff val="44000"/>
              <a:alpha val="749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algn="l" defTabSz="457200">
              <a:lnSpc>
                <a:spcPct val="150000"/>
              </a:lnSpc>
              <a:defRPr sz="31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sealed</a:t>
            </a:r>
            <a:r>
              <a:rPr b="0"/>
              <a:t> </a:t>
            </a:r>
            <a:r>
              <a:t>trait</a:t>
            </a:r>
            <a:r>
              <a:rPr b="0"/>
              <a:t> </a:t>
            </a:r>
            <a:r>
              <a:rPr>
                <a:solidFill>
                  <a:srgbClr val="880000"/>
                </a:solidFill>
              </a:rPr>
              <a:t>List</a:t>
            </a:r>
            <a:r>
              <a:rPr b="0"/>
              <a:t>[</a:t>
            </a:r>
            <a:r>
              <a:rPr b="0">
                <a:solidFill>
                  <a:srgbClr val="880000"/>
                </a:solidFill>
              </a:rPr>
              <a:t>A</a:t>
            </a:r>
            <a:r>
              <a:rPr b="0"/>
              <a:t>]</a:t>
            </a:r>
          </a:p>
          <a:p>
            <a:pPr lvl="1" algn="l" defTabSz="457200">
              <a:lnSpc>
                <a:spcPct val="150000"/>
              </a:lnSpc>
              <a:defRPr b="0" sz="31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case</a:t>
            </a:r>
            <a:r>
              <a:t> </a:t>
            </a:r>
            <a:r>
              <a:rPr b="1"/>
              <a:t>object</a:t>
            </a:r>
            <a:r>
              <a:t> </a:t>
            </a:r>
            <a:r>
              <a:rPr b="1">
                <a:solidFill>
                  <a:srgbClr val="880000"/>
                </a:solidFill>
              </a:rPr>
              <a:t>Nil</a:t>
            </a:r>
            <a:r>
              <a:t> </a:t>
            </a:r>
            <a:r>
              <a:rPr b="1"/>
              <a:t>extends</a:t>
            </a:r>
            <a:r>
              <a:t> </a:t>
            </a:r>
            <a:r>
              <a:rPr b="1">
                <a:solidFill>
                  <a:srgbClr val="880000"/>
                </a:solidFill>
              </a:rPr>
              <a:t>List</a:t>
            </a:r>
            <a:r>
              <a:t>[</a:t>
            </a:r>
            <a:r>
              <a:rPr>
                <a:solidFill>
                  <a:srgbClr val="880000"/>
                </a:solidFill>
              </a:rPr>
              <a:t>Nothing</a:t>
            </a:r>
            <a:r>
              <a:t>]</a:t>
            </a:r>
          </a:p>
          <a:p>
            <a:pPr lvl="1" algn="l" defTabSz="457200">
              <a:lnSpc>
                <a:spcPct val="150000"/>
              </a:lnSpc>
              <a:defRPr b="0" sz="31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case</a:t>
            </a:r>
            <a:r>
              <a:t> </a:t>
            </a:r>
            <a:r>
              <a:rPr b="1"/>
              <a:t>class</a:t>
            </a:r>
            <a:r>
              <a:t> </a:t>
            </a:r>
            <a:r>
              <a:rPr b="1">
                <a:solidFill>
                  <a:srgbClr val="880000"/>
                </a:solidFill>
              </a:rPr>
              <a:t>Cons</a:t>
            </a:r>
            <a:r>
              <a:t>[</a:t>
            </a:r>
            <a:r>
              <a:rPr>
                <a:solidFill>
                  <a:srgbClr val="880000"/>
                </a:solidFill>
              </a:rPr>
              <a:t>A</a:t>
            </a:r>
            <a:r>
              <a:t>](head: </a:t>
            </a:r>
            <a:r>
              <a:rPr>
                <a:solidFill>
                  <a:srgbClr val="880000"/>
                </a:solidFill>
              </a:rPr>
              <a:t>A</a:t>
            </a:r>
            <a:r>
              <a:t>, tail: </a:t>
            </a:r>
            <a:r>
              <a:rPr>
                <a:solidFill>
                  <a:srgbClr val="880000"/>
                </a:solidFill>
              </a:rPr>
              <a:t>List</a:t>
            </a:r>
            <a:r>
              <a:t>[</a:t>
            </a:r>
            <a:r>
              <a:rPr>
                <a:solidFill>
                  <a:srgbClr val="880000"/>
                </a:solidFill>
              </a:rPr>
              <a:t>A</a:t>
            </a:r>
            <a:r>
              <a:t>]) </a:t>
            </a:r>
            <a:r>
              <a:rPr b="1"/>
              <a:t>extends </a:t>
            </a:r>
            <a:r>
              <a:rPr b="1">
                <a:solidFill>
                  <a:srgbClr val="880000"/>
                </a:solidFill>
              </a:rPr>
              <a:t>List</a:t>
            </a:r>
            <a:r>
              <a:t>[</a:t>
            </a:r>
            <a:r>
              <a:rPr>
                <a:solidFill>
                  <a:srgbClr val="880000"/>
                </a:solidFill>
              </a:rPr>
              <a:t>A</a:t>
            </a:r>
            <a:r>
              <a:t>]</a:t>
            </a:r>
          </a:p>
          <a:p>
            <a:pPr lvl="1" algn="l" defTabSz="457200">
              <a:lnSpc>
                <a:spcPct val="150000"/>
              </a:lnSpc>
              <a:defRPr b="0" sz="31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lvl="1" algn="l" defTabSz="457200">
              <a:lnSpc>
                <a:spcPct val="150000"/>
              </a:lnSpc>
              <a:defRPr b="0" sz="31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def</a:t>
            </a:r>
            <a:r>
              <a:t> </a:t>
            </a:r>
            <a:r>
              <a:rPr b="1">
                <a:solidFill>
                  <a:srgbClr val="880000"/>
                </a:solidFill>
              </a:rPr>
              <a:t>map</a:t>
            </a:r>
            <a:r>
              <a:t>(f)(l : </a:t>
            </a:r>
            <a:r>
              <a:rPr>
                <a:solidFill>
                  <a:srgbClr val="880000"/>
                </a:solidFill>
              </a:rPr>
              <a:t>List</a:t>
            </a:r>
            <a:r>
              <a:t>[</a:t>
            </a:r>
            <a:r>
              <a:rPr>
                <a:solidFill>
                  <a:srgbClr val="880000"/>
                </a:solidFill>
              </a:rPr>
              <a:t>A</a:t>
            </a:r>
            <a:r>
              <a:t>]) : </a:t>
            </a:r>
            <a:r>
              <a:rPr>
                <a:solidFill>
                  <a:srgbClr val="880000"/>
                </a:solidFill>
              </a:rPr>
              <a:t>List</a:t>
            </a:r>
            <a:r>
              <a:t>[</a:t>
            </a:r>
            <a:r>
              <a:rPr>
                <a:solidFill>
                  <a:srgbClr val="880000"/>
                </a:solidFill>
              </a:rPr>
              <a:t>A</a:t>
            </a:r>
            <a:r>
              <a:t>] = l </a:t>
            </a:r>
            <a:r>
              <a:rPr b="1"/>
              <a:t>match</a:t>
            </a:r>
            <a:r>
              <a:t> {</a:t>
            </a:r>
          </a:p>
          <a:p>
            <a:pPr lvl="1" algn="l" defTabSz="457200">
              <a:lnSpc>
                <a:spcPct val="150000"/>
              </a:lnSpc>
              <a:defRPr b="0" sz="31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 b="1"/>
              <a:t>case</a:t>
            </a:r>
            <a:r>
              <a:t> </a:t>
            </a:r>
            <a:r>
              <a:rPr>
                <a:solidFill>
                  <a:srgbClr val="880000"/>
                </a:solidFill>
              </a:rPr>
              <a:t>Cons</a:t>
            </a:r>
            <a:r>
              <a:t>(head, tail) = </a:t>
            </a:r>
            <a:r>
              <a:rPr>
                <a:solidFill>
                  <a:srgbClr val="880000"/>
                </a:solidFill>
              </a:rPr>
              <a:t>Cons</a:t>
            </a:r>
            <a:r>
              <a:t>(head, map(f)(tail))</a:t>
            </a:r>
          </a:p>
          <a:p>
            <a:pPr lvl="1" algn="l" defTabSz="457200">
              <a:lnSpc>
                <a:spcPct val="150000"/>
              </a:lnSpc>
              <a:defRPr b="0" sz="31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 b="1"/>
              <a:t>case</a:t>
            </a:r>
            <a:r>
              <a:t> </a:t>
            </a:r>
            <a:r>
              <a:rPr>
                <a:solidFill>
                  <a:srgbClr val="880000"/>
                </a:solidFill>
              </a:rPr>
              <a:t>Nil</a:t>
            </a:r>
            <a:r>
              <a:t> = </a:t>
            </a:r>
            <a:r>
              <a:rPr>
                <a:solidFill>
                  <a:srgbClr val="880000"/>
                </a:solidFill>
              </a:rPr>
              <a:t>Nil</a:t>
            </a:r>
          </a:p>
          <a:p>
            <a:pPr lvl="1" algn="l" defTabSz="457200">
              <a:lnSpc>
                <a:spcPct val="150000"/>
              </a:lnSpc>
              <a:defRPr b="0" sz="3100">
                <a:solidFill>
                  <a:srgbClr val="444444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Functor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Functor</a:t>
            </a:r>
          </a:p>
        </p:txBody>
      </p:sp>
      <p:grpSp>
        <p:nvGrpSpPr>
          <p:cNvPr id="873" name="Group"/>
          <p:cNvGrpSpPr/>
          <p:nvPr/>
        </p:nvGrpSpPr>
        <p:grpSpPr>
          <a:xfrm>
            <a:off x="913957" y="1674018"/>
            <a:ext cx="5526378" cy="1150939"/>
            <a:chOff x="0" y="0"/>
            <a:chExt cx="5526377" cy="1150937"/>
          </a:xfrm>
        </p:grpSpPr>
        <p:sp>
          <p:nvSpPr>
            <p:cNvPr id="868" name="Circle"/>
            <p:cNvSpPr/>
            <p:nvPr/>
          </p:nvSpPr>
          <p:spPr>
            <a:xfrm>
              <a:off x="0" y="248692"/>
              <a:ext cx="653552" cy="653553"/>
            </a:xfrm>
            <a:prstGeom prst="ellipse">
              <a:avLst/>
            </a:prstGeom>
            <a:solidFill>
              <a:schemeClr val="accent1">
                <a:lumOff val="-7647"/>
              </a:schemeClr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869" name="Square"/>
            <p:cNvSpPr/>
            <p:nvPr/>
          </p:nvSpPr>
          <p:spPr>
            <a:xfrm>
              <a:off x="4375439" y="0"/>
              <a:ext cx="1150939" cy="1150938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870" name="Circle"/>
            <p:cNvSpPr/>
            <p:nvPr/>
          </p:nvSpPr>
          <p:spPr>
            <a:xfrm>
              <a:off x="4624132" y="248692"/>
              <a:ext cx="653553" cy="653553"/>
            </a:xfrm>
            <a:prstGeom prst="ellipse">
              <a:avLst/>
            </a:prstGeom>
            <a:solidFill>
              <a:schemeClr val="accent1">
                <a:lumOff val="-7647"/>
              </a:schemeClr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871" name="Shape"/>
            <p:cNvSpPr/>
            <p:nvPr/>
          </p:nvSpPr>
          <p:spPr>
            <a:xfrm flipH="1" rot="5400000">
              <a:off x="2138023" y="-800454"/>
              <a:ext cx="735610" cy="2751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0" y="7999"/>
                  </a:lnTo>
                  <a:lnTo>
                    <a:pt x="3507" y="7999"/>
                  </a:lnTo>
                  <a:lnTo>
                    <a:pt x="3507" y="12543"/>
                  </a:lnTo>
                  <a:cubicBezTo>
                    <a:pt x="3507" y="13928"/>
                    <a:pt x="1985" y="13786"/>
                    <a:pt x="44" y="13914"/>
                  </a:cubicBezTo>
                  <a:lnTo>
                    <a:pt x="44" y="14052"/>
                  </a:lnTo>
                  <a:lnTo>
                    <a:pt x="44" y="16343"/>
                  </a:lnTo>
                  <a:lnTo>
                    <a:pt x="44" y="21600"/>
                  </a:lnTo>
                  <a:cubicBezTo>
                    <a:pt x="4663" y="21294"/>
                    <a:pt x="9025" y="21480"/>
                    <a:pt x="10816" y="19652"/>
                  </a:cubicBezTo>
                  <a:cubicBezTo>
                    <a:pt x="12595" y="21480"/>
                    <a:pt x="16931" y="21294"/>
                    <a:pt x="21551" y="21600"/>
                  </a:cubicBezTo>
                  <a:lnTo>
                    <a:pt x="21551" y="16343"/>
                  </a:lnTo>
                  <a:lnTo>
                    <a:pt x="21551" y="14052"/>
                  </a:lnTo>
                  <a:lnTo>
                    <a:pt x="21551" y="13914"/>
                  </a:lnTo>
                  <a:cubicBezTo>
                    <a:pt x="19610" y="13786"/>
                    <a:pt x="18093" y="13928"/>
                    <a:pt x="18093" y="12543"/>
                  </a:cubicBezTo>
                  <a:lnTo>
                    <a:pt x="18093" y="7999"/>
                  </a:lnTo>
                  <a:lnTo>
                    <a:pt x="21600" y="7999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872" name="F"/>
            <p:cNvSpPr txBox="1"/>
            <p:nvPr/>
          </p:nvSpPr>
          <p:spPr>
            <a:xfrm>
              <a:off x="2309423" y="296366"/>
              <a:ext cx="362546" cy="5582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F</a:t>
              </a:r>
            </a:p>
          </p:txBody>
        </p:sp>
      </p:grpSp>
      <p:grpSp>
        <p:nvGrpSpPr>
          <p:cNvPr id="879" name="Group"/>
          <p:cNvGrpSpPr/>
          <p:nvPr/>
        </p:nvGrpSpPr>
        <p:grpSpPr>
          <a:xfrm>
            <a:off x="7797730" y="1435651"/>
            <a:ext cx="5764745" cy="1627673"/>
            <a:chOff x="0" y="0"/>
            <a:chExt cx="5764744" cy="1627671"/>
          </a:xfrm>
        </p:grpSpPr>
        <p:sp>
          <p:nvSpPr>
            <p:cNvPr id="874" name="Circle"/>
            <p:cNvSpPr/>
            <p:nvPr/>
          </p:nvSpPr>
          <p:spPr>
            <a:xfrm>
              <a:off x="0" y="487059"/>
              <a:ext cx="653552" cy="653553"/>
            </a:xfrm>
            <a:prstGeom prst="ellipse">
              <a:avLst/>
            </a:prstGeom>
            <a:solidFill>
              <a:schemeClr val="accent1">
                <a:lumOff val="-7647"/>
              </a:schemeClr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875" name="Square"/>
            <p:cNvSpPr/>
            <p:nvPr/>
          </p:nvSpPr>
          <p:spPr>
            <a:xfrm rot="18900000">
              <a:off x="4375439" y="238366"/>
              <a:ext cx="1150939" cy="1150939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876" name="Circle"/>
            <p:cNvSpPr/>
            <p:nvPr/>
          </p:nvSpPr>
          <p:spPr>
            <a:xfrm>
              <a:off x="4624132" y="487059"/>
              <a:ext cx="653553" cy="653553"/>
            </a:xfrm>
            <a:prstGeom prst="ellipse">
              <a:avLst/>
            </a:prstGeom>
            <a:solidFill>
              <a:schemeClr val="accent1">
                <a:lumOff val="-7647"/>
              </a:schemeClr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877" name="Shape"/>
            <p:cNvSpPr/>
            <p:nvPr/>
          </p:nvSpPr>
          <p:spPr>
            <a:xfrm flipH="1" rot="5400000">
              <a:off x="2138022" y="-562087"/>
              <a:ext cx="735611" cy="2751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0" y="7999"/>
                  </a:lnTo>
                  <a:lnTo>
                    <a:pt x="3507" y="7999"/>
                  </a:lnTo>
                  <a:lnTo>
                    <a:pt x="3507" y="12543"/>
                  </a:lnTo>
                  <a:cubicBezTo>
                    <a:pt x="3507" y="13928"/>
                    <a:pt x="1985" y="13786"/>
                    <a:pt x="44" y="13914"/>
                  </a:cubicBezTo>
                  <a:lnTo>
                    <a:pt x="44" y="14052"/>
                  </a:lnTo>
                  <a:lnTo>
                    <a:pt x="44" y="16343"/>
                  </a:lnTo>
                  <a:lnTo>
                    <a:pt x="44" y="21600"/>
                  </a:lnTo>
                  <a:cubicBezTo>
                    <a:pt x="4663" y="21294"/>
                    <a:pt x="9025" y="21480"/>
                    <a:pt x="10816" y="19652"/>
                  </a:cubicBezTo>
                  <a:cubicBezTo>
                    <a:pt x="12595" y="21480"/>
                    <a:pt x="16931" y="21294"/>
                    <a:pt x="21551" y="21600"/>
                  </a:cubicBezTo>
                  <a:lnTo>
                    <a:pt x="21551" y="16343"/>
                  </a:lnTo>
                  <a:lnTo>
                    <a:pt x="21551" y="14052"/>
                  </a:lnTo>
                  <a:lnTo>
                    <a:pt x="21551" y="13914"/>
                  </a:lnTo>
                  <a:cubicBezTo>
                    <a:pt x="19610" y="13786"/>
                    <a:pt x="18093" y="13928"/>
                    <a:pt x="18093" y="12543"/>
                  </a:cubicBezTo>
                  <a:lnTo>
                    <a:pt x="18093" y="7999"/>
                  </a:lnTo>
                  <a:lnTo>
                    <a:pt x="21600" y="7999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878" name="G"/>
            <p:cNvSpPr txBox="1"/>
            <p:nvPr/>
          </p:nvSpPr>
          <p:spPr>
            <a:xfrm>
              <a:off x="2275489" y="534733"/>
              <a:ext cx="430412" cy="5582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G</a:t>
              </a:r>
            </a:p>
          </p:txBody>
        </p:sp>
      </p:grpSp>
      <p:grpSp>
        <p:nvGrpSpPr>
          <p:cNvPr id="886" name="Group"/>
          <p:cNvGrpSpPr/>
          <p:nvPr/>
        </p:nvGrpSpPr>
        <p:grpSpPr>
          <a:xfrm>
            <a:off x="788952" y="3872106"/>
            <a:ext cx="5844088" cy="1786357"/>
            <a:chOff x="0" y="0"/>
            <a:chExt cx="5844086" cy="1786355"/>
          </a:xfrm>
        </p:grpSpPr>
        <p:sp>
          <p:nvSpPr>
            <p:cNvPr id="880" name="Square"/>
            <p:cNvSpPr/>
            <p:nvPr/>
          </p:nvSpPr>
          <p:spPr>
            <a:xfrm rot="18900000">
              <a:off x="4319336" y="261605"/>
              <a:ext cx="1263146" cy="1263146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881" name="Square"/>
            <p:cNvSpPr/>
            <p:nvPr/>
          </p:nvSpPr>
          <p:spPr>
            <a:xfrm>
              <a:off x="4534753" y="477023"/>
              <a:ext cx="832311" cy="832310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882" name="Circle"/>
            <p:cNvSpPr/>
            <p:nvPr/>
          </p:nvSpPr>
          <p:spPr>
            <a:xfrm>
              <a:off x="0" y="566401"/>
              <a:ext cx="653552" cy="653553"/>
            </a:xfrm>
            <a:prstGeom prst="ellipse">
              <a:avLst/>
            </a:prstGeom>
            <a:solidFill>
              <a:schemeClr val="accent1">
                <a:lumOff val="-7647"/>
              </a:schemeClr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883" name="Circle"/>
            <p:cNvSpPr/>
            <p:nvPr/>
          </p:nvSpPr>
          <p:spPr>
            <a:xfrm>
              <a:off x="4624132" y="566401"/>
              <a:ext cx="653553" cy="653553"/>
            </a:xfrm>
            <a:prstGeom prst="ellipse">
              <a:avLst/>
            </a:prstGeom>
            <a:solidFill>
              <a:schemeClr val="accent1">
                <a:lumOff val="-7647"/>
              </a:schemeClr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884" name="Shape"/>
            <p:cNvSpPr/>
            <p:nvPr/>
          </p:nvSpPr>
          <p:spPr>
            <a:xfrm flipH="1" rot="5400000">
              <a:off x="2138023" y="-482745"/>
              <a:ext cx="735610" cy="2751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0" y="7999"/>
                  </a:lnTo>
                  <a:lnTo>
                    <a:pt x="3507" y="7999"/>
                  </a:lnTo>
                  <a:lnTo>
                    <a:pt x="3507" y="12543"/>
                  </a:lnTo>
                  <a:cubicBezTo>
                    <a:pt x="3507" y="13928"/>
                    <a:pt x="1985" y="13786"/>
                    <a:pt x="44" y="13914"/>
                  </a:cubicBezTo>
                  <a:lnTo>
                    <a:pt x="44" y="14052"/>
                  </a:lnTo>
                  <a:lnTo>
                    <a:pt x="44" y="16343"/>
                  </a:lnTo>
                  <a:lnTo>
                    <a:pt x="44" y="21600"/>
                  </a:lnTo>
                  <a:cubicBezTo>
                    <a:pt x="4663" y="21294"/>
                    <a:pt x="9025" y="21480"/>
                    <a:pt x="10816" y="19652"/>
                  </a:cubicBezTo>
                  <a:cubicBezTo>
                    <a:pt x="12595" y="21480"/>
                    <a:pt x="16931" y="21294"/>
                    <a:pt x="21551" y="21600"/>
                  </a:cubicBezTo>
                  <a:lnTo>
                    <a:pt x="21551" y="16343"/>
                  </a:lnTo>
                  <a:lnTo>
                    <a:pt x="21551" y="14052"/>
                  </a:lnTo>
                  <a:lnTo>
                    <a:pt x="21551" y="13914"/>
                  </a:lnTo>
                  <a:cubicBezTo>
                    <a:pt x="19610" y="13786"/>
                    <a:pt x="18093" y="13928"/>
                    <a:pt x="18093" y="12543"/>
                  </a:cubicBezTo>
                  <a:lnTo>
                    <a:pt x="18093" y="7999"/>
                  </a:lnTo>
                  <a:lnTo>
                    <a:pt x="21600" y="7999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885" name="G o F"/>
            <p:cNvSpPr txBox="1"/>
            <p:nvPr/>
          </p:nvSpPr>
          <p:spPr>
            <a:xfrm>
              <a:off x="1664888" y="614075"/>
              <a:ext cx="1470918" cy="5582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/>
              <a:r>
                <a:t>G o F </a:t>
              </a:r>
            </a:p>
          </p:txBody>
        </p:sp>
      </p:grpSp>
      <p:grpSp>
        <p:nvGrpSpPr>
          <p:cNvPr id="893" name="Group"/>
          <p:cNvGrpSpPr/>
          <p:nvPr/>
        </p:nvGrpSpPr>
        <p:grpSpPr>
          <a:xfrm>
            <a:off x="788952" y="6292712"/>
            <a:ext cx="5582482" cy="1263145"/>
            <a:chOff x="0" y="0"/>
            <a:chExt cx="5582481" cy="1263144"/>
          </a:xfrm>
        </p:grpSpPr>
        <p:sp>
          <p:nvSpPr>
            <p:cNvPr id="887" name="Square"/>
            <p:cNvSpPr/>
            <p:nvPr/>
          </p:nvSpPr>
          <p:spPr>
            <a:xfrm>
              <a:off x="4319336" y="0"/>
              <a:ext cx="1263146" cy="1263145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888" name="Square"/>
            <p:cNvSpPr/>
            <p:nvPr/>
          </p:nvSpPr>
          <p:spPr>
            <a:xfrm rot="18900000">
              <a:off x="4534753" y="215417"/>
              <a:ext cx="832311" cy="832310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889" name="Circle"/>
            <p:cNvSpPr/>
            <p:nvPr/>
          </p:nvSpPr>
          <p:spPr>
            <a:xfrm>
              <a:off x="0" y="304796"/>
              <a:ext cx="653552" cy="653553"/>
            </a:xfrm>
            <a:prstGeom prst="ellipse">
              <a:avLst/>
            </a:prstGeom>
            <a:solidFill>
              <a:schemeClr val="accent1">
                <a:lumOff val="-7647"/>
              </a:schemeClr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890" name="Circle"/>
            <p:cNvSpPr/>
            <p:nvPr/>
          </p:nvSpPr>
          <p:spPr>
            <a:xfrm>
              <a:off x="4624132" y="304796"/>
              <a:ext cx="653553" cy="653553"/>
            </a:xfrm>
            <a:prstGeom prst="ellipse">
              <a:avLst/>
            </a:prstGeom>
            <a:solidFill>
              <a:schemeClr val="accent1">
                <a:lumOff val="-7647"/>
              </a:schemeClr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891" name="Shape"/>
            <p:cNvSpPr/>
            <p:nvPr/>
          </p:nvSpPr>
          <p:spPr>
            <a:xfrm flipH="1" rot="5400000">
              <a:off x="2138023" y="-744350"/>
              <a:ext cx="735610" cy="2751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0" y="7999"/>
                  </a:lnTo>
                  <a:lnTo>
                    <a:pt x="3507" y="7999"/>
                  </a:lnTo>
                  <a:lnTo>
                    <a:pt x="3507" y="12543"/>
                  </a:lnTo>
                  <a:cubicBezTo>
                    <a:pt x="3507" y="13928"/>
                    <a:pt x="1985" y="13786"/>
                    <a:pt x="44" y="13914"/>
                  </a:cubicBezTo>
                  <a:lnTo>
                    <a:pt x="44" y="14052"/>
                  </a:lnTo>
                  <a:lnTo>
                    <a:pt x="44" y="16343"/>
                  </a:lnTo>
                  <a:lnTo>
                    <a:pt x="44" y="21600"/>
                  </a:lnTo>
                  <a:cubicBezTo>
                    <a:pt x="4663" y="21294"/>
                    <a:pt x="9025" y="21480"/>
                    <a:pt x="10816" y="19652"/>
                  </a:cubicBezTo>
                  <a:cubicBezTo>
                    <a:pt x="12595" y="21480"/>
                    <a:pt x="16931" y="21294"/>
                    <a:pt x="21551" y="21600"/>
                  </a:cubicBezTo>
                  <a:lnTo>
                    <a:pt x="21551" y="16343"/>
                  </a:lnTo>
                  <a:lnTo>
                    <a:pt x="21551" y="14052"/>
                  </a:lnTo>
                  <a:lnTo>
                    <a:pt x="21551" y="13914"/>
                  </a:lnTo>
                  <a:cubicBezTo>
                    <a:pt x="19610" y="13786"/>
                    <a:pt x="18093" y="13928"/>
                    <a:pt x="18093" y="12543"/>
                  </a:cubicBezTo>
                  <a:lnTo>
                    <a:pt x="18093" y="7999"/>
                  </a:lnTo>
                  <a:lnTo>
                    <a:pt x="21600" y="7999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892" name="F o G"/>
            <p:cNvSpPr txBox="1"/>
            <p:nvPr/>
          </p:nvSpPr>
          <p:spPr>
            <a:xfrm>
              <a:off x="1664888" y="352469"/>
              <a:ext cx="1470918" cy="5582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/>
              <a:r>
                <a:t>F o G</a:t>
              </a:r>
            </a:p>
          </p:txBody>
        </p:sp>
      </p:grpSp>
      <p:grpSp>
        <p:nvGrpSpPr>
          <p:cNvPr id="896" name="Group"/>
          <p:cNvGrpSpPr/>
          <p:nvPr/>
        </p:nvGrpSpPr>
        <p:grpSpPr>
          <a:xfrm>
            <a:off x="7027593" y="4041649"/>
            <a:ext cx="3373758" cy="3417845"/>
            <a:chOff x="0" y="0"/>
            <a:chExt cx="3373756" cy="3417843"/>
          </a:xfrm>
        </p:grpSpPr>
        <p:sp>
          <p:nvSpPr>
            <p:cNvPr id="898" name="Connection Line"/>
            <p:cNvSpPr/>
            <p:nvPr/>
          </p:nvSpPr>
          <p:spPr>
            <a:xfrm>
              <a:off x="0" y="0"/>
              <a:ext cx="539900" cy="3417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fill="norm" stroke="1" extrusionOk="0">
                  <a:moveTo>
                    <a:pt x="65" y="0"/>
                  </a:moveTo>
                  <a:cubicBezTo>
                    <a:pt x="21600" y="7203"/>
                    <a:pt x="21578" y="14403"/>
                    <a:pt x="0" y="21600"/>
                  </a:cubicBezTo>
                </a:path>
              </a:pathLst>
            </a:custGeom>
            <a:noFill/>
            <a:ln w="50800" cap="flat">
              <a:solidFill>
                <a:srgbClr val="FFFB00"/>
              </a:solidFill>
              <a:prstDash val="solid"/>
              <a:bevel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/>
            </a:p>
          </p:txBody>
        </p:sp>
        <p:sp>
          <p:nvSpPr>
            <p:cNvPr id="895" name="Also Functors"/>
            <p:cNvSpPr txBox="1"/>
            <p:nvPr/>
          </p:nvSpPr>
          <p:spPr>
            <a:xfrm>
              <a:off x="527369" y="19206"/>
              <a:ext cx="2846388" cy="558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B00"/>
                  </a:solidFill>
                </a:defRPr>
              </a:lvl1pPr>
            </a:lstStyle>
            <a:p>
              <a:pPr/>
              <a:r>
                <a:t>Also Functors</a:t>
              </a:r>
            </a:p>
          </p:txBody>
        </p:sp>
      </p:grpSp>
      <p:sp>
        <p:nvSpPr>
          <p:cNvPr id="897" name="E.g.…"/>
          <p:cNvSpPr txBox="1"/>
          <p:nvPr/>
        </p:nvSpPr>
        <p:spPr>
          <a:xfrm>
            <a:off x="7815561" y="4859337"/>
            <a:ext cx="5763761" cy="2429440"/>
          </a:xfrm>
          <a:prstGeom prst="rect">
            <a:avLst/>
          </a:prstGeom>
          <a:solidFill>
            <a:schemeClr val="accent3">
              <a:lumOff val="44000"/>
              <a:alpha val="749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marL="342900" indent="-114300" algn="l">
              <a:lnSpc>
                <a:spcPct val="150000"/>
              </a:lnSpc>
              <a:defRPr sz="3600">
                <a:solidFill>
                  <a:srgbClr val="231F21"/>
                </a:solidFill>
              </a:defRPr>
            </a:pPr>
            <a:r>
              <a:t>E.g.</a:t>
            </a:r>
          </a:p>
          <a:p>
            <a:pPr lvl="1" marL="741947" indent="-360947" algn="l">
              <a:lnSpc>
                <a:spcPct val="150000"/>
              </a:lnSpc>
              <a:buSzPct val="100000"/>
              <a:buChar char="-"/>
              <a:defRPr sz="3600">
                <a:solidFill>
                  <a:srgbClr val="231F21"/>
                </a:solidFill>
              </a:defRPr>
            </a:pPr>
            <a:r>
              <a:t>List&lt;Optional&lt;T&gt;&gt;</a:t>
            </a:r>
          </a:p>
          <a:p>
            <a:pPr lvl="1" marL="741947" indent="-360947" algn="l">
              <a:lnSpc>
                <a:spcPct val="150000"/>
              </a:lnSpc>
              <a:buSzPct val="100000"/>
              <a:buChar char="-"/>
              <a:defRPr sz="3600">
                <a:solidFill>
                  <a:srgbClr val="231F21"/>
                </a:solidFill>
              </a:defRPr>
            </a:pPr>
            <a:r>
              <a:t>Optional&lt;List&lt;T&gt;&gt;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97" grpId="6"/>
      <p:bldP build="whole" bldLvl="1" animBg="1" rev="0" advAuto="0" spid="879" grpId="2"/>
      <p:bldP build="whole" bldLvl="1" animBg="1" rev="0" advAuto="0" spid="886" grpId="3"/>
      <p:bldP build="whole" bldLvl="1" animBg="1" rev="0" advAuto="0" spid="893" grpId="4"/>
      <p:bldP build="whole" bldLvl="1" animBg="1" rev="0" advAuto="0" spid="896" grpId="5"/>
      <p:bldP build="whole" bldLvl="1" animBg="1" rev="0" advAuto="0" spid="873" grpId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6" name="Group"/>
          <p:cNvGrpSpPr/>
          <p:nvPr/>
        </p:nvGrpSpPr>
        <p:grpSpPr>
          <a:xfrm>
            <a:off x="5164150" y="6918504"/>
            <a:ext cx="3429051" cy="1275533"/>
            <a:chOff x="0" y="0"/>
            <a:chExt cx="3429049" cy="1275531"/>
          </a:xfrm>
        </p:grpSpPr>
        <p:sp>
          <p:nvSpPr>
            <p:cNvPr id="902" name="Rectangle"/>
            <p:cNvSpPr/>
            <p:nvPr/>
          </p:nvSpPr>
          <p:spPr>
            <a:xfrm>
              <a:off x="0" y="0"/>
              <a:ext cx="3429050" cy="1275532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903" name="Rectangle"/>
            <p:cNvSpPr/>
            <p:nvPr/>
          </p:nvSpPr>
          <p:spPr>
            <a:xfrm>
              <a:off x="981822" y="134828"/>
              <a:ext cx="2174138" cy="1005875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904" name="1"/>
            <p:cNvSpPr/>
            <p:nvPr/>
          </p:nvSpPr>
          <p:spPr>
            <a:xfrm>
              <a:off x="144006" y="353044"/>
              <a:ext cx="577353" cy="577353"/>
            </a:xfrm>
            <a:prstGeom prst="ellipse">
              <a:avLst/>
            </a:prstGeom>
            <a:solidFill>
              <a:srgbClr val="FFFB00"/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/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905" name="2"/>
            <p:cNvSpPr/>
            <p:nvPr/>
          </p:nvSpPr>
          <p:spPr>
            <a:xfrm>
              <a:off x="1188470" y="377713"/>
              <a:ext cx="577353" cy="577353"/>
            </a:xfrm>
            <a:prstGeom prst="ellipse">
              <a:avLst/>
            </a:prstGeom>
            <a:solidFill>
              <a:srgbClr val="FFFB00"/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/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909" name="Group"/>
          <p:cNvGrpSpPr/>
          <p:nvPr/>
        </p:nvGrpSpPr>
        <p:grpSpPr>
          <a:xfrm>
            <a:off x="2979750" y="5281753"/>
            <a:ext cx="4701870" cy="1275533"/>
            <a:chOff x="0" y="0"/>
            <a:chExt cx="4701868" cy="1275531"/>
          </a:xfrm>
        </p:grpSpPr>
        <p:sp>
          <p:nvSpPr>
            <p:cNvPr id="907" name="Rectangle"/>
            <p:cNvSpPr/>
            <p:nvPr/>
          </p:nvSpPr>
          <p:spPr>
            <a:xfrm>
              <a:off x="0" y="0"/>
              <a:ext cx="4701869" cy="1275532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908" name="1"/>
            <p:cNvSpPr/>
            <p:nvPr/>
          </p:nvSpPr>
          <p:spPr>
            <a:xfrm>
              <a:off x="144006" y="353044"/>
              <a:ext cx="577353" cy="577353"/>
            </a:xfrm>
            <a:prstGeom prst="ellipse">
              <a:avLst/>
            </a:prstGeom>
            <a:solidFill>
              <a:srgbClr val="FFFB00"/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/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910" name="List Functor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List Functor</a:t>
            </a:r>
          </a:p>
        </p:txBody>
      </p:sp>
      <p:grpSp>
        <p:nvGrpSpPr>
          <p:cNvPr id="915" name="Group"/>
          <p:cNvGrpSpPr/>
          <p:nvPr/>
        </p:nvGrpSpPr>
        <p:grpSpPr>
          <a:xfrm>
            <a:off x="8146056" y="2585731"/>
            <a:ext cx="3807289" cy="829495"/>
            <a:chOff x="0" y="0"/>
            <a:chExt cx="3807288" cy="829493"/>
          </a:xfrm>
        </p:grpSpPr>
        <p:sp>
          <p:nvSpPr>
            <p:cNvPr id="911" name="Circle"/>
            <p:cNvSpPr/>
            <p:nvPr/>
          </p:nvSpPr>
          <p:spPr>
            <a:xfrm>
              <a:off x="0" y="252142"/>
              <a:ext cx="577352" cy="577352"/>
            </a:xfrm>
            <a:prstGeom prst="ellipse">
              <a:avLst/>
            </a:prstGeom>
            <a:solidFill>
              <a:schemeClr val="accent1">
                <a:lumOff val="-7647"/>
              </a:schemeClr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912" name="Circle"/>
            <p:cNvSpPr/>
            <p:nvPr/>
          </p:nvSpPr>
          <p:spPr>
            <a:xfrm>
              <a:off x="3229936" y="252142"/>
              <a:ext cx="577353" cy="577352"/>
            </a:xfrm>
            <a:prstGeom prst="ellipse">
              <a:avLst/>
            </a:prstGeom>
            <a:solidFill>
              <a:srgbClr val="FFFB00"/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B00"/>
                  </a:solidFill>
                </a:defRPr>
              </a:pPr>
            </a:p>
          </p:txBody>
        </p:sp>
        <p:sp>
          <p:nvSpPr>
            <p:cNvPr id="913" name="Line"/>
            <p:cNvSpPr/>
            <p:nvPr/>
          </p:nvSpPr>
          <p:spPr>
            <a:xfrm>
              <a:off x="897309" y="540818"/>
              <a:ext cx="2012670" cy="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b="0"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914" name="f"/>
            <p:cNvSpPr txBox="1"/>
            <p:nvPr/>
          </p:nvSpPr>
          <p:spPr>
            <a:xfrm>
              <a:off x="1778827" y="0"/>
              <a:ext cx="249635" cy="558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f</a:t>
              </a:r>
            </a:p>
          </p:txBody>
        </p:sp>
      </p:grpSp>
      <p:grpSp>
        <p:nvGrpSpPr>
          <p:cNvPr id="921" name="Group"/>
          <p:cNvGrpSpPr/>
          <p:nvPr/>
        </p:nvGrpSpPr>
        <p:grpSpPr>
          <a:xfrm>
            <a:off x="8172253" y="1779856"/>
            <a:ext cx="3165506" cy="596403"/>
            <a:chOff x="0" y="0"/>
            <a:chExt cx="3165504" cy="596401"/>
          </a:xfrm>
        </p:grpSpPr>
        <p:sp>
          <p:nvSpPr>
            <p:cNvPr id="916" name="1"/>
            <p:cNvSpPr/>
            <p:nvPr/>
          </p:nvSpPr>
          <p:spPr>
            <a:xfrm>
              <a:off x="0" y="19049"/>
              <a:ext cx="577352" cy="577353"/>
            </a:xfrm>
            <a:prstGeom prst="ellipse">
              <a:avLst/>
            </a:prstGeom>
            <a:solidFill>
              <a:schemeClr val="accent1">
                <a:lumOff val="-7647"/>
              </a:schemeClr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917" name="Line"/>
            <p:cNvSpPr/>
            <p:nvPr/>
          </p:nvSpPr>
          <p:spPr>
            <a:xfrm>
              <a:off x="604984" y="309295"/>
              <a:ext cx="615452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b="0"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918" name="2"/>
            <p:cNvSpPr/>
            <p:nvPr/>
          </p:nvSpPr>
          <p:spPr>
            <a:xfrm>
              <a:off x="1229457" y="19049"/>
              <a:ext cx="577353" cy="577353"/>
            </a:xfrm>
            <a:prstGeom prst="ellipse">
              <a:avLst/>
            </a:prstGeom>
            <a:solidFill>
              <a:schemeClr val="accent1">
                <a:lumOff val="-7647"/>
              </a:schemeClr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919" name="Line"/>
            <p:cNvSpPr/>
            <p:nvPr/>
          </p:nvSpPr>
          <p:spPr>
            <a:xfrm>
              <a:off x="1863704" y="309295"/>
              <a:ext cx="615453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b="0"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920" name="{}"/>
            <p:cNvSpPr txBox="1"/>
            <p:nvPr/>
          </p:nvSpPr>
          <p:spPr>
            <a:xfrm>
              <a:off x="2546977" y="0"/>
              <a:ext cx="618528" cy="558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/>
              <a:r>
                <a:t>{}</a:t>
              </a:r>
            </a:p>
          </p:txBody>
        </p:sp>
      </p:grpSp>
      <p:grpSp>
        <p:nvGrpSpPr>
          <p:cNvPr id="928" name="Group"/>
          <p:cNvGrpSpPr/>
          <p:nvPr/>
        </p:nvGrpSpPr>
        <p:grpSpPr>
          <a:xfrm>
            <a:off x="1735150" y="1840053"/>
            <a:ext cx="3454451" cy="1275533"/>
            <a:chOff x="0" y="0"/>
            <a:chExt cx="3454449" cy="1275531"/>
          </a:xfrm>
        </p:grpSpPr>
        <p:sp>
          <p:nvSpPr>
            <p:cNvPr id="922" name="Rectangle"/>
            <p:cNvSpPr/>
            <p:nvPr/>
          </p:nvSpPr>
          <p:spPr>
            <a:xfrm>
              <a:off x="0" y="0"/>
              <a:ext cx="3454450" cy="1275532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923" name="1"/>
            <p:cNvSpPr/>
            <p:nvPr/>
          </p:nvSpPr>
          <p:spPr>
            <a:xfrm>
              <a:off x="156706" y="349090"/>
              <a:ext cx="577353" cy="577352"/>
            </a:xfrm>
            <a:prstGeom prst="ellipse">
              <a:avLst/>
            </a:prstGeom>
            <a:solidFill>
              <a:schemeClr val="accent1">
                <a:lumOff val="-7647"/>
              </a:schemeClr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924" name="Rectangle"/>
            <p:cNvSpPr/>
            <p:nvPr/>
          </p:nvSpPr>
          <p:spPr>
            <a:xfrm>
              <a:off x="981821" y="134828"/>
              <a:ext cx="2199538" cy="1005876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925" name="2"/>
            <p:cNvSpPr/>
            <p:nvPr/>
          </p:nvSpPr>
          <p:spPr>
            <a:xfrm>
              <a:off x="1239177" y="349090"/>
              <a:ext cx="577353" cy="577352"/>
            </a:xfrm>
            <a:prstGeom prst="ellipse">
              <a:avLst/>
            </a:prstGeom>
            <a:solidFill>
              <a:schemeClr val="accent1">
                <a:lumOff val="-7647"/>
              </a:schemeClr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926" name="Rectangle"/>
            <p:cNvSpPr/>
            <p:nvPr/>
          </p:nvSpPr>
          <p:spPr>
            <a:xfrm>
              <a:off x="1995879" y="250767"/>
              <a:ext cx="760911" cy="775291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927" name="{}"/>
            <p:cNvSpPr txBox="1"/>
            <p:nvPr/>
          </p:nvSpPr>
          <p:spPr>
            <a:xfrm>
              <a:off x="2126618" y="320563"/>
              <a:ext cx="618527" cy="5582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/>
              <a:r>
                <a:t>{}</a:t>
              </a:r>
            </a:p>
          </p:txBody>
        </p:sp>
      </p:grpSp>
      <p:sp>
        <p:nvSpPr>
          <p:cNvPr id="929" name="map(f)"/>
          <p:cNvSpPr txBox="1"/>
          <p:nvPr/>
        </p:nvSpPr>
        <p:spPr>
          <a:xfrm>
            <a:off x="268488" y="2160617"/>
            <a:ext cx="1355924" cy="558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map(f)</a:t>
            </a:r>
          </a:p>
        </p:txBody>
      </p:sp>
      <p:sp>
        <p:nvSpPr>
          <p:cNvPr id="930" name="Rectangle"/>
          <p:cNvSpPr/>
          <p:nvPr/>
        </p:nvSpPr>
        <p:spPr>
          <a:xfrm>
            <a:off x="1747850" y="3503753"/>
            <a:ext cx="4316469" cy="1275533"/>
          </a:xfrm>
          <a:prstGeom prst="rect">
            <a:avLst/>
          </a:pr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936" name="Group"/>
          <p:cNvGrpSpPr/>
          <p:nvPr/>
        </p:nvGrpSpPr>
        <p:grpSpPr>
          <a:xfrm>
            <a:off x="2525613" y="3638582"/>
            <a:ext cx="3397830" cy="1005876"/>
            <a:chOff x="0" y="0"/>
            <a:chExt cx="3397828" cy="1005874"/>
          </a:xfrm>
        </p:grpSpPr>
        <p:sp>
          <p:nvSpPr>
            <p:cNvPr id="931" name="Rectangle"/>
            <p:cNvSpPr/>
            <p:nvPr/>
          </p:nvSpPr>
          <p:spPr>
            <a:xfrm>
              <a:off x="1410559" y="0"/>
              <a:ext cx="1987270" cy="1005875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932" name="2"/>
            <p:cNvSpPr/>
            <p:nvPr/>
          </p:nvSpPr>
          <p:spPr>
            <a:xfrm>
              <a:off x="1706014" y="214261"/>
              <a:ext cx="577353" cy="577353"/>
            </a:xfrm>
            <a:prstGeom prst="ellipse">
              <a:avLst/>
            </a:prstGeom>
            <a:solidFill>
              <a:schemeClr val="accent1">
                <a:lumOff val="-7647"/>
              </a:schemeClr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933" name="Rectangle"/>
            <p:cNvSpPr/>
            <p:nvPr/>
          </p:nvSpPr>
          <p:spPr>
            <a:xfrm>
              <a:off x="2424616" y="115938"/>
              <a:ext cx="760912" cy="775291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934" name="{}"/>
            <p:cNvSpPr txBox="1"/>
            <p:nvPr/>
          </p:nvSpPr>
          <p:spPr>
            <a:xfrm>
              <a:off x="2555356" y="185735"/>
              <a:ext cx="618527" cy="558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/>
              <a:r>
                <a:t>{}</a:t>
              </a:r>
            </a:p>
          </p:txBody>
        </p:sp>
        <p:sp>
          <p:nvSpPr>
            <p:cNvPr id="935" name="map(f)"/>
            <p:cNvSpPr txBox="1"/>
            <p:nvPr/>
          </p:nvSpPr>
          <p:spPr>
            <a:xfrm>
              <a:off x="-1" y="223834"/>
              <a:ext cx="1355925" cy="5582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map(f)</a:t>
              </a:r>
            </a:p>
          </p:txBody>
        </p:sp>
      </p:grpSp>
      <p:sp>
        <p:nvSpPr>
          <p:cNvPr id="937" name="Rectangle"/>
          <p:cNvSpPr/>
          <p:nvPr/>
        </p:nvSpPr>
        <p:spPr>
          <a:xfrm>
            <a:off x="4025072" y="5416582"/>
            <a:ext cx="3429051" cy="1005876"/>
          </a:xfrm>
          <a:prstGeom prst="rect">
            <a:avLst/>
          </a:pr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941" name="Group"/>
          <p:cNvGrpSpPr/>
          <p:nvPr/>
        </p:nvGrpSpPr>
        <p:grpSpPr>
          <a:xfrm>
            <a:off x="4802459" y="5532521"/>
            <a:ext cx="2507855" cy="775291"/>
            <a:chOff x="0" y="0"/>
            <a:chExt cx="2507854" cy="775290"/>
          </a:xfrm>
        </p:grpSpPr>
        <p:sp>
          <p:nvSpPr>
            <p:cNvPr id="938" name="Rectangle"/>
            <p:cNvSpPr/>
            <p:nvPr/>
          </p:nvSpPr>
          <p:spPr>
            <a:xfrm>
              <a:off x="1532070" y="0"/>
              <a:ext cx="975785" cy="775291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939" name="{}"/>
            <p:cNvSpPr txBox="1"/>
            <p:nvPr/>
          </p:nvSpPr>
          <p:spPr>
            <a:xfrm>
              <a:off x="1662809" y="69796"/>
              <a:ext cx="618528" cy="5582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/>
              <a:r>
                <a:t>{}</a:t>
              </a:r>
            </a:p>
          </p:txBody>
        </p:sp>
        <p:sp>
          <p:nvSpPr>
            <p:cNvPr id="940" name="map (f)"/>
            <p:cNvSpPr txBox="1"/>
            <p:nvPr/>
          </p:nvSpPr>
          <p:spPr>
            <a:xfrm>
              <a:off x="-1" y="115516"/>
              <a:ext cx="1468836" cy="5582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map (f)</a:t>
              </a:r>
            </a:p>
          </p:txBody>
        </p:sp>
      </p:grpSp>
      <p:grpSp>
        <p:nvGrpSpPr>
          <p:cNvPr id="944" name="Group"/>
          <p:cNvGrpSpPr/>
          <p:nvPr/>
        </p:nvGrpSpPr>
        <p:grpSpPr>
          <a:xfrm>
            <a:off x="7256088" y="7169271"/>
            <a:ext cx="803378" cy="775291"/>
            <a:chOff x="0" y="0"/>
            <a:chExt cx="803376" cy="775290"/>
          </a:xfrm>
        </p:grpSpPr>
        <p:sp>
          <p:nvSpPr>
            <p:cNvPr id="942" name="Rectangle"/>
            <p:cNvSpPr/>
            <p:nvPr/>
          </p:nvSpPr>
          <p:spPr>
            <a:xfrm>
              <a:off x="0" y="0"/>
              <a:ext cx="803377" cy="775291"/>
            </a:xfrm>
            <a:prstGeom prst="rect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943" name="{}"/>
            <p:cNvSpPr txBox="1"/>
            <p:nvPr/>
          </p:nvSpPr>
          <p:spPr>
            <a:xfrm>
              <a:off x="123580" y="107896"/>
              <a:ext cx="618527" cy="5582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/>
              <a:r>
                <a:t>{}</a:t>
              </a:r>
            </a:p>
          </p:txBody>
        </p:sp>
      </p:grpSp>
      <p:grpSp>
        <p:nvGrpSpPr>
          <p:cNvPr id="948" name="Group"/>
          <p:cNvGrpSpPr/>
          <p:nvPr/>
        </p:nvGrpSpPr>
        <p:grpSpPr>
          <a:xfrm>
            <a:off x="1891857" y="2898050"/>
            <a:ext cx="577353" cy="1536101"/>
            <a:chOff x="0" y="0"/>
            <a:chExt cx="577351" cy="1536099"/>
          </a:xfrm>
        </p:grpSpPr>
        <p:sp>
          <p:nvSpPr>
            <p:cNvPr id="945" name="1"/>
            <p:cNvSpPr/>
            <p:nvPr/>
          </p:nvSpPr>
          <p:spPr>
            <a:xfrm>
              <a:off x="0" y="958747"/>
              <a:ext cx="577352" cy="577353"/>
            </a:xfrm>
            <a:prstGeom prst="ellipse">
              <a:avLst/>
            </a:prstGeom>
            <a:solidFill>
              <a:srgbClr val="FFFB00"/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/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946" name="Line"/>
            <p:cNvSpPr/>
            <p:nvPr/>
          </p:nvSpPr>
          <p:spPr>
            <a:xfrm flipH="1">
              <a:off x="278767" y="0"/>
              <a:ext cx="1" cy="825438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b="0"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947" name="f"/>
            <p:cNvSpPr txBox="1"/>
            <p:nvPr/>
          </p:nvSpPr>
          <p:spPr>
            <a:xfrm>
              <a:off x="24424" y="133616"/>
              <a:ext cx="249635" cy="5582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f</a:t>
              </a:r>
            </a:p>
          </p:txBody>
        </p:sp>
      </p:grpSp>
      <p:grpSp>
        <p:nvGrpSpPr>
          <p:cNvPr id="952" name="Group"/>
          <p:cNvGrpSpPr/>
          <p:nvPr/>
        </p:nvGrpSpPr>
        <p:grpSpPr>
          <a:xfrm>
            <a:off x="4145036" y="4558345"/>
            <a:ext cx="664038" cy="1678475"/>
            <a:chOff x="0" y="0"/>
            <a:chExt cx="664036" cy="1678474"/>
          </a:xfrm>
        </p:grpSpPr>
        <p:sp>
          <p:nvSpPr>
            <p:cNvPr id="949" name="2"/>
            <p:cNvSpPr/>
            <p:nvPr/>
          </p:nvSpPr>
          <p:spPr>
            <a:xfrm>
              <a:off x="86685" y="1101122"/>
              <a:ext cx="577352" cy="577353"/>
            </a:xfrm>
            <a:prstGeom prst="ellipse">
              <a:avLst/>
            </a:prstGeom>
            <a:solidFill>
              <a:srgbClr val="FFFB00"/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/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950" name="Line"/>
            <p:cNvSpPr/>
            <p:nvPr/>
          </p:nvSpPr>
          <p:spPr>
            <a:xfrm flipH="1">
              <a:off x="375267" y="0"/>
              <a:ext cx="1" cy="825438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b="0"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951" name="f"/>
            <p:cNvSpPr txBox="1"/>
            <p:nvPr/>
          </p:nvSpPr>
          <p:spPr>
            <a:xfrm>
              <a:off x="0" y="143301"/>
              <a:ext cx="249635" cy="558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f</a:t>
              </a:r>
            </a:p>
          </p:txBody>
        </p:sp>
      </p:grpSp>
      <p:grpSp>
        <p:nvGrpSpPr>
          <p:cNvPr id="958" name="Group"/>
          <p:cNvGrpSpPr/>
          <p:nvPr/>
        </p:nvGrpSpPr>
        <p:grpSpPr>
          <a:xfrm>
            <a:off x="8172253" y="4011009"/>
            <a:ext cx="3165506" cy="596402"/>
            <a:chOff x="0" y="0"/>
            <a:chExt cx="3165504" cy="596401"/>
          </a:xfrm>
        </p:grpSpPr>
        <p:sp>
          <p:nvSpPr>
            <p:cNvPr id="953" name="1"/>
            <p:cNvSpPr/>
            <p:nvPr/>
          </p:nvSpPr>
          <p:spPr>
            <a:xfrm>
              <a:off x="0" y="19049"/>
              <a:ext cx="577352" cy="577353"/>
            </a:xfrm>
            <a:prstGeom prst="ellipse">
              <a:avLst/>
            </a:prstGeom>
            <a:solidFill>
              <a:srgbClr val="FFFB00"/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/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954" name="Line"/>
            <p:cNvSpPr/>
            <p:nvPr/>
          </p:nvSpPr>
          <p:spPr>
            <a:xfrm>
              <a:off x="604984" y="309295"/>
              <a:ext cx="615452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b="0"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955" name="2"/>
            <p:cNvSpPr/>
            <p:nvPr/>
          </p:nvSpPr>
          <p:spPr>
            <a:xfrm>
              <a:off x="1229457" y="19049"/>
              <a:ext cx="577353" cy="577353"/>
            </a:xfrm>
            <a:prstGeom prst="ellipse">
              <a:avLst/>
            </a:prstGeom>
            <a:solidFill>
              <a:srgbClr val="FFFB00"/>
            </a:solidFill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/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956" name="Line"/>
            <p:cNvSpPr/>
            <p:nvPr/>
          </p:nvSpPr>
          <p:spPr>
            <a:xfrm>
              <a:off x="1863704" y="309295"/>
              <a:ext cx="615453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b="0" sz="1200"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957" name="{}"/>
            <p:cNvSpPr txBox="1"/>
            <p:nvPr/>
          </p:nvSpPr>
          <p:spPr>
            <a:xfrm>
              <a:off x="2546977" y="0"/>
              <a:ext cx="618528" cy="558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/>
              <a:r>
                <a:t>{}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click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15" grpId="2"/>
      <p:bldP build="whole" bldLvl="1" animBg="1" rev="0" advAuto="0" spid="928" grpId="3"/>
      <p:bldP build="whole" bldLvl="1" animBg="1" rev="0" advAuto="0" spid="906" grpId="12"/>
      <p:bldP build="whole" bldLvl="1" animBg="1" rev="0" advAuto="0" spid="941" grpId="11"/>
      <p:bldP build="whole" bldLvl="1" animBg="1" rev="0" advAuto="0" spid="937" grpId="9"/>
      <p:bldP build="whole" bldLvl="1" animBg="1" rev="0" advAuto="0" spid="936" grpId="7"/>
      <p:bldP build="whole" bldLvl="1" animBg="1" rev="0" advAuto="0" spid="948" grpId="6"/>
      <p:bldP build="whole" bldLvl="1" animBg="1" rev="0" advAuto="0" spid="909" grpId="8"/>
      <p:bldP build="whole" bldLvl="1" animBg="1" rev="0" advAuto="0" spid="921" grpId="1"/>
      <p:bldP build="whole" bldLvl="1" animBg="1" rev="0" advAuto="0" spid="958" grpId="14"/>
      <p:bldP build="whole" bldLvl="1" animBg="1" rev="0" advAuto="0" spid="929" grpId="4"/>
      <p:bldP build="whole" bldLvl="1" animBg="1" rev="0" advAuto="0" spid="944" grpId="13"/>
      <p:bldP build="whole" bldLvl="1" animBg="1" rev="0" advAuto="0" spid="952" grpId="10"/>
      <p:bldP build="whole" bldLvl="1" animBg="1" rev="0" advAuto="0" spid="930" grpId="5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Why should you care?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Why should you care?</a:t>
            </a:r>
          </a:p>
        </p:txBody>
      </p:sp>
      <p:sp>
        <p:nvSpPr>
          <p:cNvPr id="129" name="Functional Programming provides a lot of powerful tools…"/>
          <p:cNvSpPr txBox="1"/>
          <p:nvPr/>
        </p:nvSpPr>
        <p:spPr>
          <a:xfrm>
            <a:off x="154980" y="4794475"/>
            <a:ext cx="14473239" cy="3510953"/>
          </a:xfrm>
          <a:prstGeom prst="rect">
            <a:avLst/>
          </a:prstGeom>
          <a:solidFill>
            <a:schemeClr val="accent3">
              <a:lumOff val="44000"/>
              <a:alpha val="749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t>Functional Programming provides a lot of powerful tools</a:t>
            </a:r>
          </a:p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t>Functional Programming is the new black</a:t>
            </a:r>
          </a:p>
          <a:p>
            <a:pPr lvl="2" marL="1062789" indent="-300789" algn="l">
              <a:lnSpc>
                <a:spcPct val="15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t>Scala, C#, Clojure, Haskell, </a:t>
            </a:r>
            <a:r>
              <a:rPr>
                <a:solidFill>
                  <a:srgbClr val="FF2600"/>
                </a:solidFill>
              </a:rPr>
              <a:t>“</a:t>
            </a:r>
            <a:r>
              <a:rPr i="1" sz="3000">
                <a:solidFill>
                  <a:srgbClr val="A7A7A7"/>
                </a:solidFill>
              </a:rPr>
              <a:t>JavaScript</a:t>
            </a:r>
            <a:r>
              <a:rPr>
                <a:solidFill>
                  <a:srgbClr val="FF2600"/>
                </a:solidFill>
              </a:rPr>
              <a:t>”</a:t>
            </a:r>
            <a:r>
              <a:rPr>
                <a:solidFill>
                  <a:srgbClr val="000000"/>
                </a:solidFill>
              </a:rPr>
              <a:t>, Java 8, Elm etc..</a:t>
            </a:r>
            <a:endParaRPr>
              <a:solidFill>
                <a:srgbClr val="000000"/>
              </a:solidFill>
            </a:endParaRPr>
          </a:p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rPr>
                <a:solidFill>
                  <a:srgbClr val="000000"/>
                </a:solidFill>
              </a:rPr>
              <a:t>Reacting Programming</a:t>
            </a:r>
          </a:p>
        </p:txBody>
      </p:sp>
      <p:pic>
        <p:nvPicPr>
          <p:cNvPr id="130" name="Screen Shot 2018-04-15 at 15.57.24.png" descr="Screen Shot 2018-04-15 at 15.57.2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71914" y="1493453"/>
            <a:ext cx="5439371" cy="30482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2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What I want to do today?"/>
          <p:cNvSpPr txBox="1"/>
          <p:nvPr>
            <p:ph type="title" idx="4294967295"/>
          </p:nvPr>
        </p:nvSpPr>
        <p:spPr>
          <a:xfrm>
            <a:off x="357981" y="-310919"/>
            <a:ext cx="14630401" cy="20108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/>
            <a:r>
              <a:t>What I want to do today?</a:t>
            </a:r>
          </a:p>
        </p:txBody>
      </p:sp>
      <p:sp>
        <p:nvSpPr>
          <p:cNvPr id="135" name="There are a lot of very good practical talks about FP…"/>
          <p:cNvSpPr txBox="1"/>
          <p:nvPr/>
        </p:nvSpPr>
        <p:spPr>
          <a:xfrm>
            <a:off x="195262" y="1867693"/>
            <a:ext cx="14630401" cy="6522741"/>
          </a:xfrm>
          <a:prstGeom prst="rect">
            <a:avLst/>
          </a:prstGeom>
          <a:solidFill>
            <a:schemeClr val="accent3">
              <a:lumOff val="44000"/>
              <a:alpha val="749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t>There are a lot of very good practical talks about FP</a:t>
            </a:r>
          </a:p>
          <a:p>
            <a:pPr lvl="2" marL="1062789" indent="-300789" algn="l">
              <a:lnSpc>
                <a:spcPct val="15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A Pragmatist’s Guide to Functional Geekery by Michał Płachta</a:t>
            </a:r>
          </a:p>
          <a:p>
            <a:pPr lvl="2" marL="1062789" indent="-300789" algn="l">
              <a:lnSpc>
                <a:spcPct val="15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g ∘ f patterns by Mario Fusco</a:t>
            </a:r>
          </a:p>
          <a:p>
            <a:pPr lvl="1" marL="681789" indent="-300789" algn="l">
              <a:lnSpc>
                <a:spcPct val="15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t>I want </a:t>
            </a:r>
          </a:p>
          <a:p>
            <a:pPr lvl="2" marL="1062789" indent="-300789" algn="l">
              <a:lnSpc>
                <a:spcPct val="15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t>To give you insight into the underlying theory</a:t>
            </a:r>
          </a:p>
          <a:p>
            <a:pPr lvl="2" marL="1062789" indent="-300789" algn="l">
              <a:lnSpc>
                <a:spcPct val="15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t>Simplify the theory so you remember</a:t>
            </a:r>
          </a:p>
          <a:p>
            <a:pPr lvl="2" marL="1062789" indent="-300789" algn="l">
              <a:lnSpc>
                <a:spcPct val="15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t>To interest you to go and look for more</a:t>
            </a:r>
          </a:p>
          <a:p>
            <a:pPr lvl="2" marL="1062789" indent="-300789" algn="l">
              <a:lnSpc>
                <a:spcPct val="150000"/>
              </a:lnSpc>
              <a:buSzPct val="100000"/>
              <a:buChar char="•"/>
              <a:defRPr sz="3600">
                <a:solidFill>
                  <a:srgbClr val="231F21"/>
                </a:solidFill>
              </a:defRPr>
            </a:pPr>
            <a:r>
              <a:t>Help you understand future readings about Monad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AEB5BC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8F8F8F"/>
      </a:accent3>
      <a:accent4>
        <a:srgbClr val="707070"/>
      </a:accent4>
      <a:accent5>
        <a:srgbClr val="AAB7DA"/>
      </a:accent5>
      <a:accent6>
        <a:srgbClr val="007B27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46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46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8F8F8F"/>
      </a:accent3>
      <a:accent4>
        <a:srgbClr val="707070"/>
      </a:accent4>
      <a:accent5>
        <a:srgbClr val="AAB7DA"/>
      </a:accent5>
      <a:accent6>
        <a:srgbClr val="007B27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46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46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